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satOff val="1848"/>
              <a:lumOff val="-15262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6">
                  <a:satOff val="1848"/>
                  <a:lumOff val="-15262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6">
                  <a:satOff val="1848"/>
                  <a:lumOff val="-15262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0" cap="flat">
              <a:noFill/>
              <a:miter lim="400000"/>
            </a:ln>
          </a:left>
          <a:right>
            <a:ln w="0" cap="flat">
              <a:noFill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0" cap="flat">
              <a:noFill/>
              <a:miter lim="400000"/>
            </a:ln>
          </a:insideH>
          <a:insideV>
            <a:ln w="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08785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5E6E5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A5F5E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BEBEB"/>
          </a:solidFill>
        </a:fill>
      </a:tcStyle>
    </a:band2H>
    <a:firstCo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E5E6E5"/>
          </a:solidFill>
        </a:fill>
      </a:tcStyle>
    </a:firstCol>
    <a:lastRow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CCCCCC"/>
          </a:solidFill>
        </a:fill>
      </a:tcStyle>
    </a:lastRow>
    <a:firstRow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CCCCC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A5F5E"/>
              </a:solidFill>
              <a:prstDash val="solid"/>
              <a:miter lim="400000"/>
            </a:ln>
          </a:right>
          <a:top>
            <a:ln w="12700" cap="flat">
              <a:solidFill>
                <a:srgbClr val="C8C8C8"/>
              </a:solidFill>
              <a:prstDash val="solid"/>
              <a:miter lim="400000"/>
            </a:ln>
          </a:top>
          <a:bottom>
            <a:ln w="12700" cap="flat">
              <a:solidFill>
                <a:srgbClr val="C8C8C8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5A5F5E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A5F5E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8"/>
  </p:normalViewPr>
  <p:slideViewPr>
    <p:cSldViewPr snapToGrid="0" snapToObjects="1">
      <p:cViewPr varScale="1">
        <p:scale>
          <a:sx n="78" d="100"/>
          <a:sy n="78" d="100"/>
        </p:scale>
        <p:origin x="16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&amp; サブ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>
            <a:spLocks noGrp="1"/>
          </p:cNvSpPr>
          <p:nvPr>
            <p:ph type="title"/>
          </p:nvPr>
        </p:nvSpPr>
        <p:spPr>
          <a:xfrm>
            <a:off x="355600" y="2044700"/>
            <a:ext cx="12293600" cy="3238500"/>
          </a:xfrm>
          <a:prstGeom prst="rect">
            <a:avLst/>
          </a:prstGeom>
        </p:spPr>
        <p:txBody>
          <a:bodyPr anchor="b"/>
          <a:lstStyle/>
          <a:p>
            <a:r>
              <a:t>タイトルテキスト</a:t>
            </a:r>
          </a:p>
        </p:txBody>
      </p:sp>
      <p:sp>
        <p:nvSpPr>
          <p:cNvPr id="12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355600" y="5270500"/>
            <a:ext cx="12293600" cy="12954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5689600"/>
            <a:ext cx="10464800" cy="5080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800"/>
            </a:lvl1pPr>
          </a:lstStyle>
          <a:p>
            <a:r>
              <a:t>–Johnny Appleseed</a:t>
            </a:r>
          </a:p>
        </p:txBody>
      </p:sp>
      <p:sp>
        <p:nvSpPr>
          <p:cNvPr id="94" name="“ここに引用を入力してください。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152900"/>
            <a:ext cx="10464800" cy="6477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“ここに引用を入力してください。”</a:t>
            </a:r>
          </a:p>
        </p:txBody>
      </p:sp>
      <p:sp>
        <p:nvSpPr>
          <p:cNvPr id="9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イメージ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画像（横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イメージ"/>
          <p:cNvSpPr>
            <a:spLocks noGrp="1"/>
          </p:cNvSpPr>
          <p:nvPr>
            <p:ph type="pic" idx="13"/>
          </p:nvPr>
        </p:nvSpPr>
        <p:spPr>
          <a:xfrm>
            <a:off x="1346200" y="520700"/>
            <a:ext cx="10388600" cy="586023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タイトルテキスト"/>
          <p:cNvSpPr txBox="1">
            <a:spLocks noGrp="1"/>
          </p:cNvSpPr>
          <p:nvPr>
            <p:ph type="title"/>
          </p:nvPr>
        </p:nvSpPr>
        <p:spPr>
          <a:xfrm>
            <a:off x="1270000" y="6908800"/>
            <a:ext cx="10464800" cy="1282700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22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3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（中央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タイトルテキスト"/>
          <p:cNvSpPr txBox="1">
            <a:spLocks noGrp="1"/>
          </p:cNvSpPr>
          <p:nvPr>
            <p:ph type="title"/>
          </p:nvPr>
        </p:nvSpPr>
        <p:spPr>
          <a:xfrm>
            <a:off x="355600" y="3251200"/>
            <a:ext cx="12293600" cy="3238500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31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画像（縦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イメージ"/>
          <p:cNvSpPr>
            <a:spLocks noGrp="1"/>
          </p:cNvSpPr>
          <p:nvPr>
            <p:ph type="pic" sz="half" idx="13"/>
          </p:nvPr>
        </p:nvSpPr>
        <p:spPr>
          <a:xfrm>
            <a:off x="6705600" y="609600"/>
            <a:ext cx="5359400" cy="7759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タイトルテキスト"/>
          <p:cNvSpPr txBox="1">
            <a:spLocks noGrp="1"/>
          </p:cNvSpPr>
          <p:nvPr>
            <p:ph type="title"/>
          </p:nvPr>
        </p:nvSpPr>
        <p:spPr>
          <a:xfrm>
            <a:off x="355600" y="1016000"/>
            <a:ext cx="5892800" cy="3886200"/>
          </a:xfrm>
          <a:prstGeom prst="rect">
            <a:avLst/>
          </a:prstGeom>
        </p:spPr>
        <p:txBody>
          <a:bodyPr anchor="b"/>
          <a:lstStyle/>
          <a:p>
            <a:r>
              <a:t>タイトルテキスト</a:t>
            </a:r>
          </a:p>
        </p:txBody>
      </p:sp>
      <p:sp>
        <p:nvSpPr>
          <p:cNvPr id="40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355600" y="4889500"/>
            <a:ext cx="5892800" cy="3886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1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49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57" name="本文レベル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520700" indent="-520700">
              <a:lnSpc>
                <a:spcPct val="120000"/>
              </a:lnSpc>
              <a:spcBef>
                <a:spcPts val="4600"/>
              </a:spcBef>
              <a:defRPr sz="4600"/>
            </a:lvl1pPr>
            <a:lvl2pPr marL="1041400" indent="-520700">
              <a:lnSpc>
                <a:spcPct val="120000"/>
              </a:lnSpc>
              <a:spcBef>
                <a:spcPts val="4600"/>
              </a:spcBef>
              <a:defRPr sz="4600"/>
            </a:lvl2pPr>
            <a:lvl3pPr marL="1562100" indent="-520700">
              <a:lnSpc>
                <a:spcPct val="120000"/>
              </a:lnSpc>
              <a:spcBef>
                <a:spcPts val="4600"/>
              </a:spcBef>
              <a:defRPr sz="4600"/>
            </a:lvl3pPr>
            <a:lvl4pPr marL="2082800" indent="-520700">
              <a:lnSpc>
                <a:spcPct val="120000"/>
              </a:lnSpc>
              <a:spcBef>
                <a:spcPts val="4600"/>
              </a:spcBef>
              <a:defRPr sz="4600"/>
            </a:lvl4pPr>
            <a:lvl5pPr marL="2603500" indent="-520700">
              <a:lnSpc>
                <a:spcPct val="120000"/>
              </a:lnSpc>
              <a:spcBef>
                <a:spcPts val="4600"/>
              </a:spcBef>
              <a:defRPr sz="46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58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イメージ"/>
          <p:cNvSpPr>
            <a:spLocks noGrp="1"/>
          </p:cNvSpPr>
          <p:nvPr>
            <p:ph type="pic" sz="half" idx="13"/>
          </p:nvPr>
        </p:nvSpPr>
        <p:spPr>
          <a:xfrm>
            <a:off x="6870700" y="2781300"/>
            <a:ext cx="5283200" cy="6184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67" name="本文レベル1…"/>
          <p:cNvSpPr txBox="1">
            <a:spLocks noGrp="1"/>
          </p:cNvSpPr>
          <p:nvPr>
            <p:ph type="body" sz="half" idx="1"/>
          </p:nvPr>
        </p:nvSpPr>
        <p:spPr>
          <a:xfrm>
            <a:off x="355600" y="2730500"/>
            <a:ext cx="5892800" cy="6299200"/>
          </a:xfrm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68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本文レベル1…"/>
          <p:cNvSpPr txBox="1">
            <a:spLocks noGrp="1"/>
          </p:cNvSpPr>
          <p:nvPr>
            <p:ph type="body" idx="1"/>
          </p:nvPr>
        </p:nvSpPr>
        <p:spPr>
          <a:xfrm>
            <a:off x="762000" y="762000"/>
            <a:ext cx="11468100" cy="8216900"/>
          </a:xfrm>
          <a:prstGeom prst="rect">
            <a:avLst/>
          </a:prstGeom>
        </p:spPr>
        <p:txBody>
          <a:bodyPr/>
          <a:lstStyle>
            <a:lvl1pPr marL="520700" indent="-520700">
              <a:lnSpc>
                <a:spcPct val="120000"/>
              </a:lnSpc>
              <a:spcBef>
                <a:spcPts val="4600"/>
              </a:spcBef>
              <a:defRPr sz="4600"/>
            </a:lvl1pPr>
            <a:lvl2pPr marL="1041400" indent="-520700">
              <a:lnSpc>
                <a:spcPct val="120000"/>
              </a:lnSpc>
              <a:spcBef>
                <a:spcPts val="4600"/>
              </a:spcBef>
              <a:defRPr sz="4600"/>
            </a:lvl2pPr>
            <a:lvl3pPr marL="1562100" indent="-520700">
              <a:lnSpc>
                <a:spcPct val="120000"/>
              </a:lnSpc>
              <a:spcBef>
                <a:spcPts val="4600"/>
              </a:spcBef>
              <a:defRPr sz="4600"/>
            </a:lvl3pPr>
            <a:lvl4pPr marL="2082800" indent="-520700">
              <a:lnSpc>
                <a:spcPct val="120000"/>
              </a:lnSpc>
              <a:spcBef>
                <a:spcPts val="4600"/>
              </a:spcBef>
              <a:defRPr sz="4600"/>
            </a:lvl4pPr>
            <a:lvl5pPr marL="2603500" indent="-520700">
              <a:lnSpc>
                <a:spcPct val="120000"/>
              </a:lnSpc>
              <a:spcBef>
                <a:spcPts val="4600"/>
              </a:spcBef>
              <a:defRPr sz="46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6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画像（3 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イメージ"/>
          <p:cNvSpPr>
            <a:spLocks noGrp="1"/>
          </p:cNvSpPr>
          <p:nvPr>
            <p:ph type="pic" sz="quarter" idx="13"/>
          </p:nvPr>
        </p:nvSpPr>
        <p:spPr>
          <a:xfrm>
            <a:off x="6654800" y="5029200"/>
            <a:ext cx="5803900" cy="421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イメージ"/>
          <p:cNvSpPr>
            <a:spLocks noGrp="1"/>
          </p:cNvSpPr>
          <p:nvPr>
            <p:ph type="pic" sz="quarter" idx="14"/>
          </p:nvPr>
        </p:nvSpPr>
        <p:spPr>
          <a:xfrm>
            <a:off x="6664613" y="508000"/>
            <a:ext cx="5803901" cy="421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イメージ"/>
          <p:cNvSpPr>
            <a:spLocks noGrp="1"/>
          </p:cNvSpPr>
          <p:nvPr>
            <p:ph type="pic" idx="15"/>
          </p:nvPr>
        </p:nvSpPr>
        <p:spPr>
          <a:xfrm>
            <a:off x="533400" y="508000"/>
            <a:ext cx="580823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>
            <a:spLocks noGrp="1"/>
          </p:cNvSpPr>
          <p:nvPr>
            <p:ph type="title"/>
          </p:nvPr>
        </p:nvSpPr>
        <p:spPr>
          <a:xfrm>
            <a:off x="355600" y="254000"/>
            <a:ext cx="122936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タイトルテキスト</a:t>
            </a:r>
          </a:p>
        </p:txBody>
      </p:sp>
      <p:sp>
        <p:nvSpPr>
          <p:cNvPr id="3" name="本文レベル1…"/>
          <p:cNvSpPr txBox="1">
            <a:spLocks noGrp="1"/>
          </p:cNvSpPr>
          <p:nvPr>
            <p:ph type="body" idx="1"/>
          </p:nvPr>
        </p:nvSpPr>
        <p:spPr>
          <a:xfrm>
            <a:off x="355600" y="2730500"/>
            <a:ext cx="12293600" cy="6299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6324599" y="9271000"/>
            <a:ext cx="342901" cy="355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9pPr>
    </p:titleStyle>
    <p:bodyStyle>
      <a:lvl1pPr marL="431800" marR="0" indent="-431800" algn="l" defTabSz="584200" rtl="0" latinLnBrk="0">
        <a:lnSpc>
          <a:spcPct val="100000"/>
        </a:lnSpc>
        <a:spcBef>
          <a:spcPts val="3800"/>
        </a:spcBef>
        <a:spcAft>
          <a:spcPts val="0"/>
        </a:spcAft>
        <a:buClrTx/>
        <a:buSzPct val="82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1pPr>
      <a:lvl2pPr marL="863600" marR="0" indent="-431800" algn="l" defTabSz="584200" rtl="0" latinLnBrk="0">
        <a:lnSpc>
          <a:spcPct val="100000"/>
        </a:lnSpc>
        <a:spcBef>
          <a:spcPts val="3800"/>
        </a:spcBef>
        <a:spcAft>
          <a:spcPts val="0"/>
        </a:spcAft>
        <a:buClrTx/>
        <a:buSzPct val="82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2pPr>
      <a:lvl3pPr marL="1295400" marR="0" indent="-431800" algn="l" defTabSz="584200" rtl="0" latinLnBrk="0">
        <a:lnSpc>
          <a:spcPct val="100000"/>
        </a:lnSpc>
        <a:spcBef>
          <a:spcPts val="3800"/>
        </a:spcBef>
        <a:spcAft>
          <a:spcPts val="0"/>
        </a:spcAft>
        <a:buClrTx/>
        <a:buSzPct val="82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3pPr>
      <a:lvl4pPr marL="1727200" marR="0" indent="-431800" algn="l" defTabSz="584200" rtl="0" latinLnBrk="0">
        <a:lnSpc>
          <a:spcPct val="100000"/>
        </a:lnSpc>
        <a:spcBef>
          <a:spcPts val="3800"/>
        </a:spcBef>
        <a:spcAft>
          <a:spcPts val="0"/>
        </a:spcAft>
        <a:buClrTx/>
        <a:buSzPct val="82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4pPr>
      <a:lvl5pPr marL="2159000" marR="0" indent="-431800" algn="l" defTabSz="584200" rtl="0" latinLnBrk="0">
        <a:lnSpc>
          <a:spcPct val="100000"/>
        </a:lnSpc>
        <a:spcBef>
          <a:spcPts val="3800"/>
        </a:spcBef>
        <a:spcAft>
          <a:spcPts val="0"/>
        </a:spcAft>
        <a:buClrTx/>
        <a:buSzPct val="82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5pPr>
      <a:lvl6pPr marL="2590800" marR="0" indent="-431800" algn="l" defTabSz="584200" rtl="0" latinLnBrk="0">
        <a:lnSpc>
          <a:spcPct val="100000"/>
        </a:lnSpc>
        <a:spcBef>
          <a:spcPts val="3800"/>
        </a:spcBef>
        <a:spcAft>
          <a:spcPts val="0"/>
        </a:spcAft>
        <a:buClrTx/>
        <a:buSzPct val="82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6pPr>
      <a:lvl7pPr marL="3022600" marR="0" indent="-431800" algn="l" defTabSz="584200" rtl="0" latinLnBrk="0">
        <a:lnSpc>
          <a:spcPct val="100000"/>
        </a:lnSpc>
        <a:spcBef>
          <a:spcPts val="3800"/>
        </a:spcBef>
        <a:spcAft>
          <a:spcPts val="0"/>
        </a:spcAft>
        <a:buClrTx/>
        <a:buSzPct val="82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7pPr>
      <a:lvl8pPr marL="3454400" marR="0" indent="-431800" algn="l" defTabSz="584200" rtl="0" latinLnBrk="0">
        <a:lnSpc>
          <a:spcPct val="100000"/>
        </a:lnSpc>
        <a:spcBef>
          <a:spcPts val="3800"/>
        </a:spcBef>
        <a:spcAft>
          <a:spcPts val="0"/>
        </a:spcAft>
        <a:buClrTx/>
        <a:buSzPct val="82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8pPr>
      <a:lvl9pPr marL="3886200" marR="0" indent="-431800" algn="l" defTabSz="584200" rtl="0" latinLnBrk="0">
        <a:lnSpc>
          <a:spcPct val="100000"/>
        </a:lnSpc>
        <a:spcBef>
          <a:spcPts val="3800"/>
        </a:spcBef>
        <a:spcAft>
          <a:spcPts val="0"/>
        </a:spcAft>
        <a:buClrTx/>
        <a:buSzPct val="82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8.png"/><Relationship Id="rId6" Type="http://schemas.openxmlformats.org/officeDocument/2006/relationships/image" Target="../media/image12.png"/><Relationship Id="rId7" Type="http://schemas.openxmlformats.org/officeDocument/2006/relationships/image" Target="../media/image2.png"/><Relationship Id="rId8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昔話、桃太郎の中でタイムマシーンを使って、過去に戻って、桃太郎の行動を変えさせることができたら？"/>
          <p:cNvSpPr txBox="1">
            <a:spLocks noGrp="1"/>
          </p:cNvSpPr>
          <p:nvPr>
            <p:ph type="title"/>
          </p:nvPr>
        </p:nvSpPr>
        <p:spPr>
          <a:xfrm>
            <a:off x="473884" y="2054576"/>
            <a:ext cx="11646287" cy="5644448"/>
          </a:xfrm>
          <a:prstGeom prst="rect">
            <a:avLst/>
          </a:prstGeom>
        </p:spPr>
        <p:txBody>
          <a:bodyPr/>
          <a:lstStyle/>
          <a:p>
            <a:pPr>
              <a:defRPr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rPr dirty="0"/>
              <a:t>昔話、桃太郎の中でタイムマシーンを使って、</a:t>
            </a:r>
            <a:r>
              <a:rPr dirty="0">
                <a:solidFill>
                  <a:schemeClr val="accent5">
                    <a:hueOff val="-608019"/>
                    <a:satOff val="-16379"/>
                    <a:lumOff val="25127"/>
                  </a:schemeClr>
                </a:solidFill>
              </a:rPr>
              <a:t>過去</a:t>
            </a:r>
            <a:r>
              <a:rPr dirty="0"/>
              <a:t>に戻って、桃太郎の行動を変えさせることができたら？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四角形"/>
          <p:cNvSpPr/>
          <p:nvPr/>
        </p:nvSpPr>
        <p:spPr>
          <a:xfrm>
            <a:off x="-178766" y="-146114"/>
            <a:ext cx="13518684" cy="10045828"/>
          </a:xfrm>
          <a:prstGeom prst="rect">
            <a:avLst/>
          </a:prstGeom>
          <a:solidFill>
            <a:srgbClr val="EEEEF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6F0F0"/>
                </a:solidFill>
              </a:defRPr>
            </a:pPr>
            <a:endParaRPr/>
          </a:p>
        </p:txBody>
      </p:sp>
      <p:pic>
        <p:nvPicPr>
          <p:cNvPr id="159" name="スクリーンショット 2017-02-01 8.00.11.png" descr="スクリーンショット 2017-02-01 8.00.11.png"/>
          <p:cNvPicPr>
            <a:picLocks noChangeAspect="1"/>
          </p:cNvPicPr>
          <p:nvPr/>
        </p:nvPicPr>
        <p:blipFill>
          <a:blip r:embed="rId2">
            <a:extLst/>
          </a:blip>
          <a:srcRect l="19007" t="34753" r="17900" b="32426"/>
          <a:stretch>
            <a:fillRect/>
          </a:stretch>
        </p:blipFill>
        <p:spPr>
          <a:xfrm>
            <a:off x="0" y="5530922"/>
            <a:ext cx="13004635" cy="42280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四角形"/>
          <p:cNvSpPr/>
          <p:nvPr/>
        </p:nvSpPr>
        <p:spPr>
          <a:xfrm>
            <a:off x="-178766" y="-146114"/>
            <a:ext cx="13518684" cy="10045828"/>
          </a:xfrm>
          <a:prstGeom prst="rect">
            <a:avLst/>
          </a:prstGeom>
          <a:solidFill>
            <a:srgbClr val="F8F2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6F0F0"/>
                </a:solidFill>
              </a:defRPr>
            </a:pPr>
            <a:endParaRPr/>
          </a:p>
        </p:txBody>
      </p:sp>
      <p:pic>
        <p:nvPicPr>
          <p:cNvPr id="162" name="スクリーンショット 2017-02-01 7.59.33.png" descr="スクリーンショット 2017-02-01 7.59.33.png"/>
          <p:cNvPicPr>
            <a:picLocks noChangeAspect="1"/>
          </p:cNvPicPr>
          <p:nvPr/>
        </p:nvPicPr>
        <p:blipFill>
          <a:blip r:embed="rId2">
            <a:extLst/>
          </a:blip>
          <a:srcRect l="20349" t="18964" r="19322" b="35521"/>
          <a:stretch>
            <a:fillRect/>
          </a:stretch>
        </p:blipFill>
        <p:spPr>
          <a:xfrm>
            <a:off x="-8335" y="-9367"/>
            <a:ext cx="13021665" cy="61400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四角形"/>
          <p:cNvSpPr/>
          <p:nvPr/>
        </p:nvSpPr>
        <p:spPr>
          <a:xfrm>
            <a:off x="-178766" y="-146114"/>
            <a:ext cx="13518684" cy="10045828"/>
          </a:xfrm>
          <a:prstGeom prst="rect">
            <a:avLst/>
          </a:prstGeom>
          <a:solidFill>
            <a:srgbClr val="F8F2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6F0F0"/>
                </a:solidFill>
              </a:defRPr>
            </a:pPr>
            <a:endParaRPr/>
          </a:p>
        </p:txBody>
      </p:sp>
      <p:pic>
        <p:nvPicPr>
          <p:cNvPr id="165" name="スクリーンショット 2017-02-01 7.59.49.png" descr="スクリーンショット 2017-02-01 7.59.49.png"/>
          <p:cNvPicPr>
            <a:picLocks noChangeAspect="1"/>
          </p:cNvPicPr>
          <p:nvPr/>
        </p:nvPicPr>
        <p:blipFill>
          <a:blip r:embed="rId2">
            <a:extLst/>
          </a:blip>
          <a:srcRect l="18050" t="20253" r="27203" b="37507"/>
          <a:stretch>
            <a:fillRect/>
          </a:stretch>
        </p:blipFill>
        <p:spPr>
          <a:xfrm>
            <a:off x="-156105" y="1770856"/>
            <a:ext cx="13317044" cy="64216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四角形"/>
          <p:cNvSpPr/>
          <p:nvPr/>
        </p:nvSpPr>
        <p:spPr>
          <a:xfrm>
            <a:off x="-178766" y="-146114"/>
            <a:ext cx="13518684" cy="10045828"/>
          </a:xfrm>
          <a:prstGeom prst="rect">
            <a:avLst/>
          </a:prstGeom>
          <a:solidFill>
            <a:srgbClr val="F6F2E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6F0F0"/>
                </a:solidFill>
              </a:defRPr>
            </a:pPr>
            <a:endParaRPr/>
          </a:p>
        </p:txBody>
      </p:sp>
      <p:pic>
        <p:nvPicPr>
          <p:cNvPr id="168" name="スクリーンショット 2017-02-01 7.59.54.png" descr="スクリーンショット 2017-02-01 7.59.54.png"/>
          <p:cNvPicPr>
            <a:picLocks noChangeAspect="1"/>
          </p:cNvPicPr>
          <p:nvPr/>
        </p:nvPicPr>
        <p:blipFill>
          <a:blip r:embed="rId2">
            <a:extLst/>
          </a:blip>
          <a:srcRect l="28243" t="23636" r="25305" b="36006"/>
          <a:stretch>
            <a:fillRect/>
          </a:stretch>
        </p:blipFill>
        <p:spPr>
          <a:xfrm>
            <a:off x="-28981" y="2766538"/>
            <a:ext cx="13219230" cy="71780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四角形"/>
          <p:cNvSpPr/>
          <p:nvPr/>
        </p:nvSpPr>
        <p:spPr>
          <a:xfrm>
            <a:off x="-178766" y="-146114"/>
            <a:ext cx="13518684" cy="10045828"/>
          </a:xfrm>
          <a:prstGeom prst="rect">
            <a:avLst/>
          </a:prstGeom>
          <a:solidFill>
            <a:srgbClr val="F3F4F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6F0F0"/>
                </a:solidFill>
              </a:defRPr>
            </a:pPr>
            <a:endParaRPr/>
          </a:p>
        </p:txBody>
      </p:sp>
      <p:pic>
        <p:nvPicPr>
          <p:cNvPr id="171" name="スクリーンショット 2017-02-01 8.00.07.png" descr="スクリーンショット 2017-02-01 8.00.07.png"/>
          <p:cNvPicPr>
            <a:picLocks noChangeAspect="1"/>
          </p:cNvPicPr>
          <p:nvPr/>
        </p:nvPicPr>
        <p:blipFill>
          <a:blip r:embed="rId2">
            <a:extLst/>
          </a:blip>
          <a:srcRect l="19887" t="19237" r="19887" b="32546"/>
          <a:stretch>
            <a:fillRect/>
          </a:stretch>
        </p:blipFill>
        <p:spPr>
          <a:xfrm>
            <a:off x="19835" y="3170892"/>
            <a:ext cx="13121614" cy="656577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悲劇を食い止めることが…"/>
          <p:cNvSpPr txBox="1">
            <a:spLocks noGrp="1"/>
          </p:cNvSpPr>
          <p:nvPr>
            <p:ph type="title"/>
          </p:nvPr>
        </p:nvSpPr>
        <p:spPr>
          <a:xfrm>
            <a:off x="679256" y="2054576"/>
            <a:ext cx="11646288" cy="5644448"/>
          </a:xfrm>
          <a:prstGeom prst="rect">
            <a:avLst/>
          </a:prstGeom>
        </p:spPr>
        <p:txBody>
          <a:bodyPr/>
          <a:lstStyle/>
          <a:p>
            <a:pPr>
              <a:defRPr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rPr dirty="0"/>
              <a:t>悲劇を食い止めることが</a:t>
            </a:r>
          </a:p>
          <a:p>
            <a:pPr>
              <a:defRPr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rPr dirty="0"/>
              <a:t>できる！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僕のお父さんは桃太郎に殺されました.png" descr="僕のお父さんは桃太郎に殺されました.png"/>
          <p:cNvPicPr>
            <a:picLocks noChangeAspect="1"/>
          </p:cNvPicPr>
          <p:nvPr/>
        </p:nvPicPr>
        <p:blipFill>
          <a:blip r:embed="rId2">
            <a:alphaModFix amt="27755"/>
            <a:extLst/>
          </a:blip>
          <a:srcRect t="8439" b="4031"/>
          <a:stretch>
            <a:fillRect/>
          </a:stretch>
        </p:blipFill>
        <p:spPr>
          <a:xfrm>
            <a:off x="1735137" y="0"/>
            <a:ext cx="9534407" cy="9753687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しかし、昔話、桃太郎の世界では、…"/>
          <p:cNvSpPr txBox="1">
            <a:spLocks noGrp="1"/>
          </p:cNvSpPr>
          <p:nvPr>
            <p:ph type="title" idx="4294967295"/>
          </p:nvPr>
        </p:nvSpPr>
        <p:spPr>
          <a:xfrm>
            <a:off x="743596" y="3257550"/>
            <a:ext cx="10926162" cy="3238500"/>
          </a:xfrm>
          <a:prstGeom prst="rect">
            <a:avLst/>
          </a:prstGeom>
        </p:spPr>
        <p:txBody>
          <a:bodyPr/>
          <a:lstStyle/>
          <a:p>
            <a:pPr algn="l" defTabSz="373887">
              <a:defRPr sz="4608"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t>しかし、昔話、桃太郎の世界では、</a:t>
            </a:r>
          </a:p>
          <a:p>
            <a:pPr algn="l" defTabSz="373887">
              <a:defRPr sz="4608"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rPr sz="9152"/>
              <a:t>ある選択肢</a:t>
            </a:r>
            <a:r>
              <a:t> を選び続けた結果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スクリーンショット 2017-02-01 7.59.33.png" descr="スクリーンショット 2017-02-01 7.59.33.pn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l="15208" t="6359" r="15208" b="9714"/>
          <a:stretch>
            <a:fillRect/>
          </a:stretch>
        </p:blipFill>
        <p:spPr>
          <a:xfrm>
            <a:off x="-28790" y="31387"/>
            <a:ext cx="13062571" cy="9847090"/>
          </a:xfrm>
          <a:prstGeom prst="rect">
            <a:avLst/>
          </a:prstGeom>
        </p:spPr>
      </p:pic>
      <p:sp>
        <p:nvSpPr>
          <p:cNvPr id="179" name="四角形"/>
          <p:cNvSpPr/>
          <p:nvPr/>
        </p:nvSpPr>
        <p:spPr>
          <a:xfrm>
            <a:off x="1593458" y="7338142"/>
            <a:ext cx="4595216" cy="81775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" dur="600" fill="hold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1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スクリーンショット 2017-02-01 7.59.49.png" descr="スクリーンショット 2017-02-01 7.59.49.pn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l="15141" t="6209" r="15141" b="9933"/>
          <a:stretch>
            <a:fillRect/>
          </a:stretch>
        </p:blipFill>
        <p:spPr>
          <a:xfrm>
            <a:off x="17659" y="16843"/>
            <a:ext cx="13061575" cy="9818986"/>
          </a:xfrm>
          <a:prstGeom prst="rect">
            <a:avLst/>
          </a:prstGeom>
        </p:spPr>
      </p:pic>
      <p:sp>
        <p:nvSpPr>
          <p:cNvPr id="182" name="四角形"/>
          <p:cNvSpPr/>
          <p:nvPr/>
        </p:nvSpPr>
        <p:spPr>
          <a:xfrm>
            <a:off x="1593458" y="7338142"/>
            <a:ext cx="4595216" cy="81775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" dur="600" fill="hold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" grpId="1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桃太郎を通して「しあわせ」について考えよう。。。"/>
          <p:cNvSpPr txBox="1">
            <a:spLocks noGrp="1"/>
          </p:cNvSpPr>
          <p:nvPr>
            <p:ph type="title"/>
          </p:nvPr>
        </p:nvSpPr>
        <p:spPr>
          <a:xfrm>
            <a:off x="489856" y="3234872"/>
            <a:ext cx="11854543" cy="32385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rPr dirty="0" smtClean="0"/>
              <a:t>桃太郎を通して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dirty="0" smtClean="0"/>
              <a:t>「</a:t>
            </a:r>
            <a:r>
              <a:rPr dirty="0"/>
              <a:t>しあわせ</a:t>
            </a:r>
            <a:r>
              <a:rPr dirty="0" smtClean="0"/>
              <a:t>」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ja-JP" altLang="en-US" dirty="0" smtClean="0"/>
              <a:t>とは何なのか</a:t>
            </a:r>
            <a:r>
              <a:rPr dirty="0" smtClean="0"/>
              <a:t>考えよう。</a:t>
            </a:r>
            <a:endParaRPr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スクリーンショット 2017-02-01 7.59.54.png" descr="スクリーンショット 2017-02-01 7.59.54.pn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l="15095" t="6044" r="15095" b="10004"/>
          <a:stretch>
            <a:fillRect/>
          </a:stretch>
        </p:blipFill>
        <p:spPr>
          <a:xfrm>
            <a:off x="10610" y="667"/>
            <a:ext cx="13004720" cy="9774666"/>
          </a:xfrm>
          <a:prstGeom prst="rect">
            <a:avLst/>
          </a:prstGeom>
        </p:spPr>
      </p:pic>
      <p:sp>
        <p:nvSpPr>
          <p:cNvPr id="185" name="四角形"/>
          <p:cNvSpPr/>
          <p:nvPr/>
        </p:nvSpPr>
        <p:spPr>
          <a:xfrm>
            <a:off x="1593458" y="7300042"/>
            <a:ext cx="4595216" cy="81775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" dur="600" fill="hold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" grpId="1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スクリーンショット 2017-02-01 8.00.07.png" descr="スクリーンショット 2017-02-01 8.00.07.pn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l="14850" t="6181" r="14850" b="9940"/>
          <a:stretch>
            <a:fillRect/>
          </a:stretch>
        </p:blipFill>
        <p:spPr>
          <a:xfrm>
            <a:off x="-8682" y="14098"/>
            <a:ext cx="13041827" cy="9725577"/>
          </a:xfrm>
          <a:prstGeom prst="rect">
            <a:avLst/>
          </a:prstGeom>
        </p:spPr>
      </p:pic>
      <p:sp>
        <p:nvSpPr>
          <p:cNvPr id="188" name="四角形"/>
          <p:cNvSpPr/>
          <p:nvPr/>
        </p:nvSpPr>
        <p:spPr>
          <a:xfrm>
            <a:off x="1593458" y="7300042"/>
            <a:ext cx="4595216" cy="81775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" dur="600" fill="hold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" grpId="1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スクリーンショット 2017-02-01 8.00.11.png" descr="スクリーンショット 2017-02-01 8.00.11.pn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l="14925" t="6463" r="14925" b="9941"/>
          <a:stretch>
            <a:fillRect/>
          </a:stretch>
        </p:blipFill>
        <p:spPr>
          <a:xfrm>
            <a:off x="-45443" y="0"/>
            <a:ext cx="13095495" cy="9753453"/>
          </a:xfrm>
          <a:prstGeom prst="rect">
            <a:avLst/>
          </a:prstGeom>
        </p:spPr>
      </p:pic>
      <p:sp>
        <p:nvSpPr>
          <p:cNvPr id="191" name="四角形"/>
          <p:cNvSpPr/>
          <p:nvPr/>
        </p:nvSpPr>
        <p:spPr>
          <a:xfrm>
            <a:off x="1593458" y="7236542"/>
            <a:ext cx="4595216" cy="81775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" dur="600" fill="hold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1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僕のお父さんは桃太郎に殺されました.png" descr="僕のお父さんは桃太郎に殺されました.png"/>
          <p:cNvPicPr>
            <a:picLocks noChangeAspect="1"/>
          </p:cNvPicPr>
          <p:nvPr/>
        </p:nvPicPr>
        <p:blipFill>
          <a:blip r:embed="rId2">
            <a:extLst/>
          </a:blip>
          <a:srcRect l="1575" t="8439" r="1575" b="11768"/>
          <a:stretch>
            <a:fillRect/>
          </a:stretch>
        </p:blipFill>
        <p:spPr>
          <a:xfrm>
            <a:off x="1885396" y="-1"/>
            <a:ext cx="9233890" cy="8891446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悲劇の結末"/>
          <p:cNvSpPr txBox="1">
            <a:spLocks noGrp="1"/>
          </p:cNvSpPr>
          <p:nvPr>
            <p:ph type="title" idx="4294967295"/>
          </p:nvPr>
        </p:nvSpPr>
        <p:spPr>
          <a:xfrm>
            <a:off x="4043358" y="8709953"/>
            <a:ext cx="4918084" cy="1128836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悲劇の結末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過去に戻って、桃太郎の選択肢BCDを考え、悲劇を食い止めよう"/>
          <p:cNvSpPr txBox="1"/>
          <p:nvPr/>
        </p:nvSpPr>
        <p:spPr>
          <a:xfrm>
            <a:off x="173770" y="3183609"/>
            <a:ext cx="12657260" cy="33863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508254">
              <a:defRPr sz="6437" cap="all"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過去に戻って、桃太郎の選択肢BCDを考え、悲劇を食い止めよう</a:t>
            </a:r>
          </a:p>
        </p:txBody>
      </p:sp>
      <p:sp>
        <p:nvSpPr>
          <p:cNvPr id="197" name="＜学習目標＞"/>
          <p:cNvSpPr txBox="1"/>
          <p:nvPr/>
        </p:nvSpPr>
        <p:spPr>
          <a:xfrm>
            <a:off x="3205351" y="1502333"/>
            <a:ext cx="6594098" cy="17708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defRPr sz="7400" cap="all"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＜学習目標＞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①エキスパート養成（各班）"/>
          <p:cNvSpPr txBox="1"/>
          <p:nvPr/>
        </p:nvSpPr>
        <p:spPr>
          <a:xfrm>
            <a:off x="1012122" y="2991175"/>
            <a:ext cx="10980556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000">
                <a:solidFill>
                  <a:srgbClr val="5A5F5E"/>
                </a:solidFill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①エキスパート養成（各班）</a:t>
            </a:r>
          </a:p>
        </p:txBody>
      </p:sp>
      <p:grpSp>
        <p:nvGrpSpPr>
          <p:cNvPr id="202" name="グループ"/>
          <p:cNvGrpSpPr/>
          <p:nvPr/>
        </p:nvGrpSpPr>
        <p:grpSpPr>
          <a:xfrm>
            <a:off x="489658" y="4004249"/>
            <a:ext cx="13574515" cy="3140693"/>
            <a:chOff x="76306" y="-3543497"/>
            <a:chExt cx="13574514" cy="3140692"/>
          </a:xfrm>
        </p:grpSpPr>
        <p:sp>
          <p:nvSpPr>
            <p:cNvPr id="200" name="②クロストークで桃太郎読み合わせ"/>
            <p:cNvSpPr txBox="1"/>
            <p:nvPr/>
          </p:nvSpPr>
          <p:spPr>
            <a:xfrm>
              <a:off x="76306" y="-2409405"/>
              <a:ext cx="13574515" cy="2006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defRPr sz="6000">
                  <a:solidFill>
                    <a:srgbClr val="5A5F5E"/>
                  </a:solidFill>
                  <a:latin typeface="ヒラギノ明朝 Pro W6"/>
                  <a:ea typeface="ヒラギノ明朝 Pro W6"/>
                  <a:cs typeface="ヒラギノ明朝 Pro W6"/>
                  <a:sym typeface="ヒラギノ明朝 Pro W6"/>
                </a:defRPr>
              </a:lvl1pPr>
            </a:lstStyle>
            <a:p>
              <a:r>
                <a:t>②クロストークで桃太郎読み合わせ</a:t>
              </a:r>
            </a:p>
          </p:txBody>
        </p:sp>
        <p:sp>
          <p:nvSpPr>
            <p:cNvPr id="201" name="線"/>
            <p:cNvSpPr/>
            <p:nvPr/>
          </p:nvSpPr>
          <p:spPr>
            <a:xfrm flipH="1">
              <a:off x="5720563" y="-3543498"/>
              <a:ext cx="1" cy="1609310"/>
            </a:xfrm>
            <a:prstGeom prst="line">
              <a:avLst/>
            </a:prstGeom>
            <a:noFill/>
            <a:ln w="88900" cap="flat">
              <a:solidFill>
                <a:srgbClr val="5A5F5E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203" name="授業の流れ（ジグソー法）"/>
          <p:cNvSpPr txBox="1"/>
          <p:nvPr/>
        </p:nvSpPr>
        <p:spPr>
          <a:xfrm>
            <a:off x="305182" y="479900"/>
            <a:ext cx="10737851" cy="990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7000"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t>授業の流れ</a:t>
            </a:r>
            <a:r>
              <a:rPr>
                <a:solidFill>
                  <a:schemeClr val="accent4"/>
                </a:solidFill>
              </a:rPr>
              <a:t>（ジグソー法）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99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1" animBg="1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" name="表"/>
          <p:cNvGraphicFramePr/>
          <p:nvPr/>
        </p:nvGraphicFramePr>
        <p:xfrm>
          <a:off x="-76200" y="1928995"/>
          <a:ext cx="13004800" cy="2917353"/>
        </p:xfrm>
        <a:graphic>
          <a:graphicData uri="http://schemas.openxmlformats.org/drawingml/2006/table">
            <a:tbl>
              <a:tblPr firstRow="1">
                <a:tableStyleId>{4C3C2611-4C71-4FC5-86AE-919BDF0F9419}</a:tableStyleId>
              </a:tblPr>
              <a:tblGrid>
                <a:gridCol w="2600960"/>
                <a:gridCol w="2600960"/>
                <a:gridCol w="2600960"/>
                <a:gridCol w="2600960"/>
                <a:gridCol w="2600960"/>
              </a:tblGrid>
              <a:tr h="698719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FFFFFF"/>
                          </a:solidFill>
                        </a:rPr>
                        <a:t>１班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FFFFFF"/>
                          </a:solidFill>
                        </a:rPr>
                        <a:t>２班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FFFFFF"/>
                          </a:solidFill>
                        </a:rPr>
                        <a:t>３班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FFFFFF"/>
                          </a:solidFill>
                        </a:rPr>
                        <a:t>４班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FFFFFF"/>
                          </a:solidFill>
                        </a:rPr>
                        <a:t>５班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</a:tcPr>
                </a:tc>
              </a:tr>
              <a:tr h="2218634">
                <a:tc>
                  <a:txBody>
                    <a:bodyPr/>
                    <a:lstStyle/>
                    <a:p>
                      <a:pPr>
                        <a:defRPr sz="30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30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211" name="グループ"/>
          <p:cNvGrpSpPr/>
          <p:nvPr/>
        </p:nvGrpSpPr>
        <p:grpSpPr>
          <a:xfrm>
            <a:off x="-7320" y="2751131"/>
            <a:ext cx="12864562" cy="1847156"/>
            <a:chOff x="95646" y="62548"/>
            <a:chExt cx="12864560" cy="1847154"/>
          </a:xfrm>
        </p:grpSpPr>
        <p:pic>
          <p:nvPicPr>
            <p:cNvPr id="206" name="スクリーンショット 2017-02-01 7.59.33.png" descr="スクリーンショット 2017-02-01 7.59.33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16600" t="7483" r="16450" b="12247"/>
            <a:stretch>
              <a:fillRect/>
            </a:stretch>
          </p:blipFill>
          <p:spPr>
            <a:xfrm>
              <a:off x="95646" y="62548"/>
              <a:ext cx="2464992" cy="18471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0" extrusionOk="0">
                  <a:moveTo>
                    <a:pt x="1767" y="5"/>
                  </a:moveTo>
                  <a:cubicBezTo>
                    <a:pt x="1450" y="-30"/>
                    <a:pt x="1123" y="95"/>
                    <a:pt x="897" y="399"/>
                  </a:cubicBezTo>
                  <a:cubicBezTo>
                    <a:pt x="737" y="614"/>
                    <a:pt x="649" y="839"/>
                    <a:pt x="602" y="1141"/>
                  </a:cubicBezTo>
                  <a:lnTo>
                    <a:pt x="567" y="1372"/>
                  </a:lnTo>
                  <a:lnTo>
                    <a:pt x="282" y="1386"/>
                  </a:lnTo>
                  <a:lnTo>
                    <a:pt x="0" y="1405"/>
                  </a:lnTo>
                  <a:lnTo>
                    <a:pt x="0" y="11490"/>
                  </a:lnTo>
                  <a:lnTo>
                    <a:pt x="0" y="21570"/>
                  </a:lnTo>
                  <a:lnTo>
                    <a:pt x="10798" y="21570"/>
                  </a:lnTo>
                  <a:lnTo>
                    <a:pt x="21600" y="21570"/>
                  </a:lnTo>
                  <a:lnTo>
                    <a:pt x="21600" y="11490"/>
                  </a:lnTo>
                  <a:lnTo>
                    <a:pt x="21600" y="1405"/>
                  </a:lnTo>
                  <a:lnTo>
                    <a:pt x="21106" y="1386"/>
                  </a:lnTo>
                  <a:lnTo>
                    <a:pt x="20616" y="1372"/>
                  </a:lnTo>
                  <a:lnTo>
                    <a:pt x="20602" y="1113"/>
                  </a:lnTo>
                  <a:lnTo>
                    <a:pt x="20588" y="853"/>
                  </a:lnTo>
                  <a:lnTo>
                    <a:pt x="11650" y="853"/>
                  </a:lnTo>
                  <a:lnTo>
                    <a:pt x="2716" y="853"/>
                  </a:lnTo>
                  <a:lnTo>
                    <a:pt x="2577" y="589"/>
                  </a:lnTo>
                  <a:cubicBezTo>
                    <a:pt x="2392" y="240"/>
                    <a:pt x="2083" y="41"/>
                    <a:pt x="1767" y="5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pic>
          <p:nvPicPr>
            <p:cNvPr id="207" name="スクリーンショット 2017-02-01 7.59.49.png" descr="スクリーンショット 2017-02-01 7.59.49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16557" t="7473" r="16547" b="12287"/>
            <a:stretch>
              <a:fillRect/>
            </a:stretch>
          </p:blipFill>
          <p:spPr>
            <a:xfrm>
              <a:off x="2722755" y="62885"/>
              <a:ext cx="2463007" cy="1846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3" extrusionOk="0">
                  <a:moveTo>
                    <a:pt x="1765" y="2"/>
                  </a:moveTo>
                  <a:cubicBezTo>
                    <a:pt x="1652" y="-7"/>
                    <a:pt x="1537" y="10"/>
                    <a:pt x="1427" y="49"/>
                  </a:cubicBezTo>
                  <a:cubicBezTo>
                    <a:pt x="1001" y="200"/>
                    <a:pt x="735" y="573"/>
                    <a:pt x="581" y="1242"/>
                  </a:cubicBezTo>
                  <a:cubicBezTo>
                    <a:pt x="558" y="1342"/>
                    <a:pt x="491" y="1371"/>
                    <a:pt x="275" y="1371"/>
                  </a:cubicBezTo>
                  <a:lnTo>
                    <a:pt x="0" y="1371"/>
                  </a:lnTo>
                  <a:lnTo>
                    <a:pt x="0" y="11480"/>
                  </a:lnTo>
                  <a:lnTo>
                    <a:pt x="0" y="21593"/>
                  </a:lnTo>
                  <a:lnTo>
                    <a:pt x="10800" y="21593"/>
                  </a:lnTo>
                  <a:lnTo>
                    <a:pt x="21600" y="21593"/>
                  </a:lnTo>
                  <a:lnTo>
                    <a:pt x="21600" y="11485"/>
                  </a:lnTo>
                  <a:lnTo>
                    <a:pt x="21600" y="1376"/>
                  </a:lnTo>
                  <a:lnTo>
                    <a:pt x="21116" y="1358"/>
                  </a:lnTo>
                  <a:cubicBezTo>
                    <a:pt x="20636" y="1336"/>
                    <a:pt x="20632" y="1332"/>
                    <a:pt x="20615" y="1130"/>
                  </a:cubicBezTo>
                  <a:lnTo>
                    <a:pt x="20598" y="931"/>
                  </a:lnTo>
                  <a:lnTo>
                    <a:pt x="11677" y="931"/>
                  </a:lnTo>
                  <a:lnTo>
                    <a:pt x="2757" y="931"/>
                  </a:lnTo>
                  <a:lnTo>
                    <a:pt x="2614" y="647"/>
                  </a:lnTo>
                  <a:cubicBezTo>
                    <a:pt x="2425" y="267"/>
                    <a:pt x="2102" y="30"/>
                    <a:pt x="1765" y="2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pic>
          <p:nvPicPr>
            <p:cNvPr id="208" name="スクリーンショット 2017-02-01 7.59.54.png" descr="スクリーンショット 2017-02-01 7.59.54.png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6741" t="7546" r="16522" b="12331"/>
            <a:stretch>
              <a:fillRect/>
            </a:stretch>
          </p:blipFill>
          <p:spPr>
            <a:xfrm>
              <a:off x="5312695" y="63543"/>
              <a:ext cx="2459039" cy="1845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3" extrusionOk="0">
                  <a:moveTo>
                    <a:pt x="1471" y="20"/>
                  </a:moveTo>
                  <a:cubicBezTo>
                    <a:pt x="1339" y="49"/>
                    <a:pt x="1211" y="110"/>
                    <a:pt x="1088" y="205"/>
                  </a:cubicBezTo>
                  <a:cubicBezTo>
                    <a:pt x="821" y="410"/>
                    <a:pt x="686" y="642"/>
                    <a:pt x="558" y="1122"/>
                  </a:cubicBezTo>
                  <a:cubicBezTo>
                    <a:pt x="501" y="1333"/>
                    <a:pt x="448" y="1377"/>
                    <a:pt x="244" y="1377"/>
                  </a:cubicBezTo>
                  <a:lnTo>
                    <a:pt x="0" y="1377"/>
                  </a:lnTo>
                  <a:lnTo>
                    <a:pt x="0" y="11455"/>
                  </a:lnTo>
                  <a:lnTo>
                    <a:pt x="0" y="21533"/>
                  </a:lnTo>
                  <a:lnTo>
                    <a:pt x="10800" y="21533"/>
                  </a:lnTo>
                  <a:lnTo>
                    <a:pt x="21600" y="21533"/>
                  </a:lnTo>
                  <a:lnTo>
                    <a:pt x="21600" y="11459"/>
                  </a:lnTo>
                  <a:lnTo>
                    <a:pt x="21600" y="1386"/>
                  </a:lnTo>
                  <a:lnTo>
                    <a:pt x="21095" y="1358"/>
                  </a:lnTo>
                  <a:cubicBezTo>
                    <a:pt x="20632" y="1333"/>
                    <a:pt x="20592" y="1312"/>
                    <a:pt x="20572" y="1122"/>
                  </a:cubicBezTo>
                  <a:lnTo>
                    <a:pt x="20547" y="918"/>
                  </a:lnTo>
                  <a:lnTo>
                    <a:pt x="11637" y="918"/>
                  </a:lnTo>
                  <a:lnTo>
                    <a:pt x="2723" y="918"/>
                  </a:lnTo>
                  <a:lnTo>
                    <a:pt x="2534" y="585"/>
                  </a:lnTo>
                  <a:cubicBezTo>
                    <a:pt x="2276" y="136"/>
                    <a:pt x="1867" y="-67"/>
                    <a:pt x="1471" y="20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pic>
          <p:nvPicPr>
            <p:cNvPr id="209" name="スクリーンショット 2017-02-01 8.00.07.png" descr="スクリーンショット 2017-02-01 8.00.07.png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6706" t="7633" r="16483" b="12504"/>
            <a:stretch>
              <a:fillRect/>
            </a:stretch>
          </p:blipFill>
          <p:spPr>
            <a:xfrm>
              <a:off x="7877532" y="65177"/>
              <a:ext cx="2465388" cy="18418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41" y="0"/>
                  </a:moveTo>
                  <a:cubicBezTo>
                    <a:pt x="1095" y="-1"/>
                    <a:pt x="770" y="347"/>
                    <a:pt x="560" y="1154"/>
                  </a:cubicBezTo>
                  <a:cubicBezTo>
                    <a:pt x="504" y="1370"/>
                    <a:pt x="453" y="1410"/>
                    <a:pt x="247" y="1410"/>
                  </a:cubicBezTo>
                  <a:lnTo>
                    <a:pt x="0" y="1410"/>
                  </a:lnTo>
                  <a:lnTo>
                    <a:pt x="0" y="11504"/>
                  </a:lnTo>
                  <a:lnTo>
                    <a:pt x="0" y="21599"/>
                  </a:lnTo>
                  <a:lnTo>
                    <a:pt x="10800" y="21599"/>
                  </a:lnTo>
                  <a:lnTo>
                    <a:pt x="21600" y="21599"/>
                  </a:lnTo>
                  <a:lnTo>
                    <a:pt x="21600" y="11509"/>
                  </a:lnTo>
                  <a:lnTo>
                    <a:pt x="21600" y="1419"/>
                  </a:lnTo>
                  <a:lnTo>
                    <a:pt x="21092" y="1391"/>
                  </a:lnTo>
                  <a:cubicBezTo>
                    <a:pt x="20596" y="1364"/>
                    <a:pt x="20582" y="1355"/>
                    <a:pt x="20560" y="1103"/>
                  </a:cubicBezTo>
                  <a:lnTo>
                    <a:pt x="20539" y="847"/>
                  </a:lnTo>
                  <a:lnTo>
                    <a:pt x="11610" y="847"/>
                  </a:lnTo>
                  <a:lnTo>
                    <a:pt x="2681" y="847"/>
                  </a:lnTo>
                  <a:lnTo>
                    <a:pt x="2563" y="609"/>
                  </a:lnTo>
                  <a:cubicBezTo>
                    <a:pt x="2374" y="223"/>
                    <a:pt x="2041" y="0"/>
                    <a:pt x="1641" y="0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pic>
          <p:nvPicPr>
            <p:cNvPr id="210" name="スクリーンショット 2017-02-01 8.00.11.png" descr="スクリーンショット 2017-02-01 8.00.11.png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6589" t="7661" r="16592" b="12191"/>
            <a:stretch>
              <a:fillRect/>
            </a:stretch>
          </p:blipFill>
          <p:spPr>
            <a:xfrm>
              <a:off x="10511091" y="68111"/>
              <a:ext cx="2449117" cy="1836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5" extrusionOk="0">
                  <a:moveTo>
                    <a:pt x="1579" y="6"/>
                  </a:moveTo>
                  <a:cubicBezTo>
                    <a:pt x="1197" y="46"/>
                    <a:pt x="839" y="310"/>
                    <a:pt x="711" y="770"/>
                  </a:cubicBezTo>
                  <a:cubicBezTo>
                    <a:pt x="560" y="1308"/>
                    <a:pt x="523" y="1360"/>
                    <a:pt x="259" y="1390"/>
                  </a:cubicBezTo>
                  <a:lnTo>
                    <a:pt x="0" y="1418"/>
                  </a:lnTo>
                  <a:lnTo>
                    <a:pt x="0" y="11492"/>
                  </a:lnTo>
                  <a:lnTo>
                    <a:pt x="0" y="21565"/>
                  </a:lnTo>
                  <a:lnTo>
                    <a:pt x="10802" y="21565"/>
                  </a:lnTo>
                  <a:lnTo>
                    <a:pt x="21600" y="21565"/>
                  </a:lnTo>
                  <a:lnTo>
                    <a:pt x="21600" y="11492"/>
                  </a:lnTo>
                  <a:lnTo>
                    <a:pt x="21600" y="1418"/>
                  </a:lnTo>
                  <a:lnTo>
                    <a:pt x="21124" y="1390"/>
                  </a:lnTo>
                  <a:cubicBezTo>
                    <a:pt x="20663" y="1363"/>
                    <a:pt x="20645" y="1351"/>
                    <a:pt x="20623" y="1101"/>
                  </a:cubicBezTo>
                  <a:lnTo>
                    <a:pt x="20602" y="845"/>
                  </a:lnTo>
                  <a:lnTo>
                    <a:pt x="11680" y="845"/>
                  </a:lnTo>
                  <a:lnTo>
                    <a:pt x="2758" y="845"/>
                  </a:lnTo>
                  <a:lnTo>
                    <a:pt x="2604" y="565"/>
                  </a:lnTo>
                  <a:cubicBezTo>
                    <a:pt x="2369" y="143"/>
                    <a:pt x="1961" y="-35"/>
                    <a:pt x="1579" y="6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212" name="②ワークシートの裏面を使用する…"/>
          <p:cNvSpPr txBox="1"/>
          <p:nvPr/>
        </p:nvSpPr>
        <p:spPr>
          <a:xfrm>
            <a:off x="522540" y="7322368"/>
            <a:ext cx="10855382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4000">
                <a:solidFill>
                  <a:srgbClr val="5A5F5E"/>
                </a:solidFill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rPr dirty="0"/>
              <a:t>②ワークシートの裏面を使用する</a:t>
            </a:r>
          </a:p>
          <a:p>
            <a:pPr algn="l">
              <a:defRPr sz="4000">
                <a:solidFill>
                  <a:srgbClr val="5A5F5E"/>
                </a:solidFill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rPr dirty="0"/>
              <a:t>　選択肢BCDを選んだその後の結末を考える</a:t>
            </a:r>
          </a:p>
        </p:txBody>
      </p:sp>
      <p:sp>
        <p:nvSpPr>
          <p:cNvPr id="213" name="①エキスパート養成（選択肢と結末を考える）"/>
          <p:cNvSpPr txBox="1"/>
          <p:nvPr/>
        </p:nvSpPr>
        <p:spPr>
          <a:xfrm>
            <a:off x="36625" y="525837"/>
            <a:ext cx="14305092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5000">
                <a:solidFill>
                  <a:srgbClr val="5A5F5E"/>
                </a:solidFill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①エキスパート養成（選択肢と結末を考える）</a:t>
            </a:r>
          </a:p>
        </p:txBody>
      </p:sp>
      <p:sp>
        <p:nvSpPr>
          <p:cNvPr id="214" name="①ワークシートの表面を使用する…"/>
          <p:cNvSpPr txBox="1"/>
          <p:nvPr/>
        </p:nvSpPr>
        <p:spPr>
          <a:xfrm>
            <a:off x="508144" y="5455659"/>
            <a:ext cx="13800635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4000">
                <a:solidFill>
                  <a:srgbClr val="5A5F5E"/>
                </a:solidFill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rPr dirty="0"/>
              <a:t>①ワークシートの表面を使用する</a:t>
            </a:r>
          </a:p>
          <a:p>
            <a:pPr algn="l">
              <a:defRPr sz="4000">
                <a:solidFill>
                  <a:srgbClr val="5A5F5E"/>
                </a:solidFill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rPr dirty="0"/>
              <a:t>　選択肢BCDを班で考える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1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8" name="グループ"/>
          <p:cNvGrpSpPr/>
          <p:nvPr/>
        </p:nvGrpSpPr>
        <p:grpSpPr>
          <a:xfrm>
            <a:off x="266536" y="1725403"/>
            <a:ext cx="3579419" cy="3600338"/>
            <a:chOff x="707326" y="55247"/>
            <a:chExt cx="3579417" cy="3600337"/>
          </a:xfrm>
        </p:grpSpPr>
        <p:pic>
          <p:nvPicPr>
            <p:cNvPr id="216" name="スクリーンショット 2017-02-01 7.59.33.png" descr="スクリーンショット 2017-02-01 7.59.33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16593" t="7485" r="16453" b="12247"/>
            <a:stretch>
              <a:fillRect/>
            </a:stretch>
          </p:blipFill>
          <p:spPr>
            <a:xfrm>
              <a:off x="707326" y="55247"/>
              <a:ext cx="3579417" cy="2682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0" extrusionOk="0">
                  <a:moveTo>
                    <a:pt x="1770" y="5"/>
                  </a:moveTo>
                  <a:cubicBezTo>
                    <a:pt x="1453" y="-30"/>
                    <a:pt x="1126" y="97"/>
                    <a:pt x="900" y="401"/>
                  </a:cubicBezTo>
                  <a:cubicBezTo>
                    <a:pt x="741" y="616"/>
                    <a:pt x="650" y="836"/>
                    <a:pt x="604" y="1138"/>
                  </a:cubicBezTo>
                  <a:lnTo>
                    <a:pt x="570" y="1371"/>
                  </a:lnTo>
                  <a:lnTo>
                    <a:pt x="285" y="1387"/>
                  </a:lnTo>
                  <a:lnTo>
                    <a:pt x="0" y="1407"/>
                  </a:lnTo>
                  <a:lnTo>
                    <a:pt x="0" y="11490"/>
                  </a:lnTo>
                  <a:lnTo>
                    <a:pt x="0" y="21570"/>
                  </a:lnTo>
                  <a:lnTo>
                    <a:pt x="10801" y="21570"/>
                  </a:lnTo>
                  <a:lnTo>
                    <a:pt x="21600" y="21570"/>
                  </a:lnTo>
                  <a:lnTo>
                    <a:pt x="21600" y="11487"/>
                  </a:lnTo>
                  <a:lnTo>
                    <a:pt x="21600" y="1403"/>
                  </a:lnTo>
                  <a:lnTo>
                    <a:pt x="21109" y="1387"/>
                  </a:lnTo>
                  <a:lnTo>
                    <a:pt x="20616" y="1371"/>
                  </a:lnTo>
                  <a:lnTo>
                    <a:pt x="20601" y="1110"/>
                  </a:lnTo>
                  <a:lnTo>
                    <a:pt x="20587" y="851"/>
                  </a:lnTo>
                  <a:lnTo>
                    <a:pt x="11654" y="851"/>
                  </a:lnTo>
                  <a:lnTo>
                    <a:pt x="2718" y="851"/>
                  </a:lnTo>
                  <a:lnTo>
                    <a:pt x="2577" y="586"/>
                  </a:lnTo>
                  <a:cubicBezTo>
                    <a:pt x="2392" y="237"/>
                    <a:pt x="2087" y="41"/>
                    <a:pt x="1770" y="5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217" name="桃太郎は選択肢Aを選んだのでした。"/>
            <p:cNvSpPr txBox="1"/>
            <p:nvPr/>
          </p:nvSpPr>
          <p:spPr>
            <a:xfrm>
              <a:off x="849004" y="2691217"/>
              <a:ext cx="3437739" cy="964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lnSpc>
                  <a:spcPct val="60000"/>
                </a:lnSpc>
                <a:defRPr sz="2800" b="1"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dirty="0"/>
                <a:t>桃太郎は選択肢Aを選んだのでした。</a:t>
              </a:r>
            </a:p>
          </p:txBody>
        </p:sp>
      </p:grpSp>
      <p:grpSp>
        <p:nvGrpSpPr>
          <p:cNvPr id="222" name="グループ"/>
          <p:cNvGrpSpPr/>
          <p:nvPr/>
        </p:nvGrpSpPr>
        <p:grpSpPr>
          <a:xfrm>
            <a:off x="3869220" y="1718609"/>
            <a:ext cx="4315132" cy="3599577"/>
            <a:chOff x="0" y="91697"/>
            <a:chExt cx="4315130" cy="3599575"/>
          </a:xfrm>
        </p:grpSpPr>
        <p:pic>
          <p:nvPicPr>
            <p:cNvPr id="219" name="スクリーンショット 2017-02-01 7.59.49.png" descr="スクリーンショット 2017-02-01 7.59.49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16551" t="7484" r="16555" b="12294"/>
            <a:stretch>
              <a:fillRect/>
            </a:stretch>
          </p:blipFill>
          <p:spPr>
            <a:xfrm>
              <a:off x="738889" y="91697"/>
              <a:ext cx="3576241" cy="2680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4" extrusionOk="0">
                  <a:moveTo>
                    <a:pt x="1764" y="3"/>
                  </a:moveTo>
                  <a:cubicBezTo>
                    <a:pt x="1652" y="-6"/>
                    <a:pt x="1539" y="6"/>
                    <a:pt x="1429" y="45"/>
                  </a:cubicBezTo>
                  <a:cubicBezTo>
                    <a:pt x="1003" y="196"/>
                    <a:pt x="739" y="572"/>
                    <a:pt x="585" y="1241"/>
                  </a:cubicBezTo>
                  <a:cubicBezTo>
                    <a:pt x="562" y="1341"/>
                    <a:pt x="494" y="1369"/>
                    <a:pt x="278" y="1369"/>
                  </a:cubicBezTo>
                  <a:lnTo>
                    <a:pt x="0" y="1369"/>
                  </a:lnTo>
                  <a:lnTo>
                    <a:pt x="0" y="11481"/>
                  </a:lnTo>
                  <a:lnTo>
                    <a:pt x="0" y="21594"/>
                  </a:lnTo>
                  <a:lnTo>
                    <a:pt x="10801" y="21594"/>
                  </a:lnTo>
                  <a:lnTo>
                    <a:pt x="21600" y="21594"/>
                  </a:lnTo>
                  <a:lnTo>
                    <a:pt x="21600" y="11484"/>
                  </a:lnTo>
                  <a:lnTo>
                    <a:pt x="21600" y="1375"/>
                  </a:lnTo>
                  <a:lnTo>
                    <a:pt x="21118" y="1353"/>
                  </a:lnTo>
                  <a:cubicBezTo>
                    <a:pt x="20638" y="1331"/>
                    <a:pt x="20637" y="1330"/>
                    <a:pt x="20620" y="1129"/>
                  </a:cubicBezTo>
                  <a:lnTo>
                    <a:pt x="20603" y="927"/>
                  </a:lnTo>
                  <a:lnTo>
                    <a:pt x="11679" y="927"/>
                  </a:lnTo>
                  <a:lnTo>
                    <a:pt x="2757" y="927"/>
                  </a:lnTo>
                  <a:lnTo>
                    <a:pt x="2618" y="646"/>
                  </a:lnTo>
                  <a:cubicBezTo>
                    <a:pt x="2429" y="266"/>
                    <a:pt x="2102" y="31"/>
                    <a:pt x="1764" y="3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220" name="線"/>
            <p:cNvSpPr/>
            <p:nvPr/>
          </p:nvSpPr>
          <p:spPr>
            <a:xfrm>
              <a:off x="0" y="1457334"/>
              <a:ext cx="668478" cy="1"/>
            </a:xfrm>
            <a:prstGeom prst="line">
              <a:avLst/>
            </a:prstGeom>
            <a:noFill/>
            <a:ln w="63500" cap="flat">
              <a:solidFill>
                <a:srgbClr val="5A5F5E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21" name="桃太郎は選択肢Aを選んだのでした。"/>
            <p:cNvSpPr txBox="1"/>
            <p:nvPr/>
          </p:nvSpPr>
          <p:spPr>
            <a:xfrm>
              <a:off x="904295" y="2726906"/>
              <a:ext cx="3410835" cy="9643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lnSpc>
                  <a:spcPct val="60000"/>
                </a:lnSpc>
                <a:defRPr sz="2800" b="1"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dirty="0"/>
                <a:t>桃太郎は選択肢Aを選んだのでした。</a:t>
              </a:r>
            </a:p>
          </p:txBody>
        </p:sp>
      </p:grpSp>
      <p:grpSp>
        <p:nvGrpSpPr>
          <p:cNvPr id="227" name="グループ"/>
          <p:cNvGrpSpPr/>
          <p:nvPr/>
        </p:nvGrpSpPr>
        <p:grpSpPr>
          <a:xfrm>
            <a:off x="8316912" y="1650033"/>
            <a:ext cx="4391175" cy="3694183"/>
            <a:chOff x="0" y="49150"/>
            <a:chExt cx="4391173" cy="3694181"/>
          </a:xfrm>
        </p:grpSpPr>
        <p:sp>
          <p:nvSpPr>
            <p:cNvPr id="223" name="線"/>
            <p:cNvSpPr/>
            <p:nvPr/>
          </p:nvSpPr>
          <p:spPr>
            <a:xfrm>
              <a:off x="0" y="1483363"/>
              <a:ext cx="668478" cy="1"/>
            </a:xfrm>
            <a:prstGeom prst="line">
              <a:avLst/>
            </a:prstGeom>
            <a:noFill/>
            <a:ln w="63500" cap="flat">
              <a:solidFill>
                <a:srgbClr val="5A5F5E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grpSp>
          <p:nvGrpSpPr>
            <p:cNvPr id="226" name="グループ"/>
            <p:cNvGrpSpPr/>
            <p:nvPr/>
          </p:nvGrpSpPr>
          <p:grpSpPr>
            <a:xfrm>
              <a:off x="795000" y="49150"/>
              <a:ext cx="3596173" cy="3694181"/>
              <a:chOff x="70160" y="1154077"/>
              <a:chExt cx="3596172" cy="3694179"/>
            </a:xfrm>
          </p:grpSpPr>
          <p:pic>
            <p:nvPicPr>
              <p:cNvPr id="224" name="スクリーンショット 2017-02-01 7.59.54.png" descr="スクリーンショット 2017-02-01 7.59.54.png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rcRect l="16741" t="7555" r="16520" b="12329"/>
              <a:stretch>
                <a:fillRect/>
              </a:stretch>
            </p:blipFill>
            <p:spPr>
              <a:xfrm>
                <a:off x="95646" y="1154077"/>
                <a:ext cx="3570686" cy="26789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33" extrusionOk="0">
                    <a:moveTo>
                      <a:pt x="1472" y="20"/>
                    </a:moveTo>
                    <a:cubicBezTo>
                      <a:pt x="1340" y="49"/>
                      <a:pt x="1208" y="107"/>
                      <a:pt x="1085" y="202"/>
                    </a:cubicBezTo>
                    <a:cubicBezTo>
                      <a:pt x="819" y="406"/>
                      <a:pt x="686" y="643"/>
                      <a:pt x="557" y="1123"/>
                    </a:cubicBezTo>
                    <a:cubicBezTo>
                      <a:pt x="500" y="1335"/>
                      <a:pt x="449" y="1375"/>
                      <a:pt x="245" y="1375"/>
                    </a:cubicBezTo>
                    <a:lnTo>
                      <a:pt x="0" y="1375"/>
                    </a:lnTo>
                    <a:lnTo>
                      <a:pt x="0" y="11453"/>
                    </a:lnTo>
                    <a:lnTo>
                      <a:pt x="0" y="21533"/>
                    </a:lnTo>
                    <a:lnTo>
                      <a:pt x="10799" y="21533"/>
                    </a:lnTo>
                    <a:lnTo>
                      <a:pt x="21600" y="21533"/>
                    </a:lnTo>
                    <a:lnTo>
                      <a:pt x="21600" y="11459"/>
                    </a:lnTo>
                    <a:lnTo>
                      <a:pt x="21600" y="1382"/>
                    </a:lnTo>
                    <a:lnTo>
                      <a:pt x="21096" y="1356"/>
                    </a:lnTo>
                    <a:cubicBezTo>
                      <a:pt x="20634" y="1331"/>
                      <a:pt x="20590" y="1313"/>
                      <a:pt x="20570" y="1123"/>
                    </a:cubicBezTo>
                    <a:lnTo>
                      <a:pt x="20548" y="916"/>
                    </a:lnTo>
                    <a:lnTo>
                      <a:pt x="11637" y="916"/>
                    </a:lnTo>
                    <a:lnTo>
                      <a:pt x="2725" y="916"/>
                    </a:lnTo>
                    <a:lnTo>
                      <a:pt x="2533" y="584"/>
                    </a:lnTo>
                    <a:cubicBezTo>
                      <a:pt x="2275" y="135"/>
                      <a:pt x="1867" y="-67"/>
                      <a:pt x="1472" y="20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sp>
            <p:nvSpPr>
              <p:cNvPr id="225" name="桃太郎は選択肢Aを選んだのでした。"/>
              <p:cNvSpPr txBox="1"/>
              <p:nvPr/>
            </p:nvSpPr>
            <p:spPr>
              <a:xfrm>
                <a:off x="70160" y="3883890"/>
                <a:ext cx="3289158" cy="96436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algn="l">
                  <a:lnSpc>
                    <a:spcPct val="60000"/>
                  </a:lnSpc>
                  <a:defRPr sz="2800" b="1">
                    <a:latin typeface="Gill Sans"/>
                    <a:ea typeface="Gill Sans"/>
                    <a:cs typeface="Gill Sans"/>
                    <a:sym typeface="Gill Sans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dirty="0"/>
                  <a:t>桃太郎は選択肢Aを選んだのでした。</a:t>
                </a:r>
              </a:p>
            </p:txBody>
          </p:sp>
        </p:grpSp>
      </p:grpSp>
      <p:grpSp>
        <p:nvGrpSpPr>
          <p:cNvPr id="231" name="グループ"/>
          <p:cNvGrpSpPr/>
          <p:nvPr/>
        </p:nvGrpSpPr>
        <p:grpSpPr>
          <a:xfrm>
            <a:off x="4835586" y="6078954"/>
            <a:ext cx="4357529" cy="3537711"/>
            <a:chOff x="119331" y="80679"/>
            <a:chExt cx="4357528" cy="3537709"/>
          </a:xfrm>
        </p:grpSpPr>
        <p:pic>
          <p:nvPicPr>
            <p:cNvPr id="228" name="スクリーンショット 2017-02-01 8.00.11.png" descr="スクリーンショット 2017-02-01 8.00.11.png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6596" t="7661" r="16594" b="12200"/>
            <a:stretch>
              <a:fillRect/>
            </a:stretch>
          </p:blipFill>
          <p:spPr>
            <a:xfrm>
              <a:off x="119856" y="80679"/>
              <a:ext cx="3510757" cy="2631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5" extrusionOk="0">
                  <a:moveTo>
                    <a:pt x="1577" y="6"/>
                  </a:moveTo>
                  <a:cubicBezTo>
                    <a:pt x="1195" y="46"/>
                    <a:pt x="839" y="309"/>
                    <a:pt x="711" y="770"/>
                  </a:cubicBezTo>
                  <a:cubicBezTo>
                    <a:pt x="560" y="1308"/>
                    <a:pt x="520" y="1361"/>
                    <a:pt x="256" y="1391"/>
                  </a:cubicBezTo>
                  <a:lnTo>
                    <a:pt x="0" y="1420"/>
                  </a:lnTo>
                  <a:lnTo>
                    <a:pt x="0" y="11494"/>
                  </a:lnTo>
                  <a:lnTo>
                    <a:pt x="0" y="21565"/>
                  </a:lnTo>
                  <a:lnTo>
                    <a:pt x="10800" y="21565"/>
                  </a:lnTo>
                  <a:lnTo>
                    <a:pt x="21600" y="21565"/>
                  </a:lnTo>
                  <a:lnTo>
                    <a:pt x="21600" y="11491"/>
                  </a:lnTo>
                  <a:lnTo>
                    <a:pt x="21600" y="1417"/>
                  </a:lnTo>
                  <a:lnTo>
                    <a:pt x="21124" y="1388"/>
                  </a:lnTo>
                  <a:cubicBezTo>
                    <a:pt x="20662" y="1361"/>
                    <a:pt x="20647" y="1351"/>
                    <a:pt x="20626" y="1102"/>
                  </a:cubicBezTo>
                  <a:lnTo>
                    <a:pt x="20601" y="845"/>
                  </a:lnTo>
                  <a:lnTo>
                    <a:pt x="11679" y="845"/>
                  </a:lnTo>
                  <a:lnTo>
                    <a:pt x="2757" y="845"/>
                  </a:lnTo>
                  <a:lnTo>
                    <a:pt x="2603" y="568"/>
                  </a:lnTo>
                  <a:cubicBezTo>
                    <a:pt x="2368" y="146"/>
                    <a:pt x="1960" y="-35"/>
                    <a:pt x="1577" y="6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229" name="線"/>
            <p:cNvSpPr/>
            <p:nvPr/>
          </p:nvSpPr>
          <p:spPr>
            <a:xfrm flipH="1" flipV="1">
              <a:off x="3641592" y="1590253"/>
              <a:ext cx="835267" cy="1"/>
            </a:xfrm>
            <a:prstGeom prst="line">
              <a:avLst/>
            </a:prstGeom>
            <a:noFill/>
            <a:ln w="63500" cap="flat">
              <a:solidFill>
                <a:srgbClr val="5A5F5E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30" name="桃太郎は選択肢Aを選んだのでした。"/>
            <p:cNvSpPr txBox="1"/>
            <p:nvPr/>
          </p:nvSpPr>
          <p:spPr>
            <a:xfrm>
              <a:off x="119331" y="2654022"/>
              <a:ext cx="3348765" cy="9643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lnSpc>
                  <a:spcPct val="60000"/>
                </a:lnSpc>
                <a:defRPr sz="2800" b="1"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dirty="0"/>
                <a:t>桃太郎は選択肢Aを選んだのでした。</a:t>
              </a:r>
            </a:p>
          </p:txBody>
        </p:sp>
      </p:grpSp>
      <p:sp>
        <p:nvSpPr>
          <p:cNvPr id="232" name="②クロストーク（前半：桃太郎読み合わせ）"/>
          <p:cNvSpPr txBox="1"/>
          <p:nvPr/>
        </p:nvSpPr>
        <p:spPr>
          <a:xfrm>
            <a:off x="185250" y="577745"/>
            <a:ext cx="12521743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5000">
                <a:solidFill>
                  <a:srgbClr val="5A5F5E"/>
                </a:solidFill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②クロストーク（前半：桃太郎読み合わせ）</a:t>
            </a:r>
          </a:p>
        </p:txBody>
      </p:sp>
      <p:grpSp>
        <p:nvGrpSpPr>
          <p:cNvPr id="237" name="グループ"/>
          <p:cNvGrpSpPr/>
          <p:nvPr/>
        </p:nvGrpSpPr>
        <p:grpSpPr>
          <a:xfrm>
            <a:off x="9254893" y="5332147"/>
            <a:ext cx="3534571" cy="4273775"/>
            <a:chOff x="113506" y="0"/>
            <a:chExt cx="3534570" cy="4273774"/>
          </a:xfrm>
        </p:grpSpPr>
        <p:grpSp>
          <p:nvGrpSpPr>
            <p:cNvPr id="235" name="グループ"/>
            <p:cNvGrpSpPr/>
            <p:nvPr/>
          </p:nvGrpSpPr>
          <p:grpSpPr>
            <a:xfrm>
              <a:off x="113506" y="731640"/>
              <a:ext cx="3534570" cy="3542134"/>
              <a:chOff x="5066506" y="156368"/>
              <a:chExt cx="3534569" cy="3542132"/>
            </a:xfrm>
          </p:grpSpPr>
          <p:pic>
            <p:nvPicPr>
              <p:cNvPr id="233" name="スクリーンショット 2017-02-01 8.00.07.png" descr="スクリーンショット 2017-02-01 8.00.07.pn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6701" t="7637" r="16488" b="12496"/>
              <a:stretch>
                <a:fillRect/>
              </a:stretch>
            </p:blipFill>
            <p:spPr>
              <a:xfrm>
                <a:off x="5066506" y="156368"/>
                <a:ext cx="3534569" cy="26408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9" extrusionOk="0">
                    <a:moveTo>
                      <a:pt x="1642" y="0"/>
                    </a:moveTo>
                    <a:cubicBezTo>
                      <a:pt x="1096" y="-1"/>
                      <a:pt x="773" y="342"/>
                      <a:pt x="563" y="1149"/>
                    </a:cubicBezTo>
                    <a:cubicBezTo>
                      <a:pt x="506" y="1364"/>
                      <a:pt x="454" y="1408"/>
                      <a:pt x="247" y="1408"/>
                    </a:cubicBezTo>
                    <a:lnTo>
                      <a:pt x="0" y="1408"/>
                    </a:lnTo>
                    <a:lnTo>
                      <a:pt x="0" y="11504"/>
                    </a:lnTo>
                    <a:lnTo>
                      <a:pt x="0" y="21599"/>
                    </a:lnTo>
                    <a:lnTo>
                      <a:pt x="10800" y="21599"/>
                    </a:lnTo>
                    <a:lnTo>
                      <a:pt x="21600" y="21599"/>
                    </a:lnTo>
                    <a:lnTo>
                      <a:pt x="21600" y="11507"/>
                    </a:lnTo>
                    <a:lnTo>
                      <a:pt x="21600" y="1418"/>
                    </a:lnTo>
                    <a:lnTo>
                      <a:pt x="21093" y="1389"/>
                    </a:lnTo>
                    <a:cubicBezTo>
                      <a:pt x="20596" y="1362"/>
                      <a:pt x="20584" y="1355"/>
                      <a:pt x="20562" y="1103"/>
                    </a:cubicBezTo>
                    <a:lnTo>
                      <a:pt x="20540" y="844"/>
                    </a:lnTo>
                    <a:lnTo>
                      <a:pt x="11610" y="844"/>
                    </a:lnTo>
                    <a:lnTo>
                      <a:pt x="2682" y="844"/>
                    </a:lnTo>
                    <a:lnTo>
                      <a:pt x="2564" y="607"/>
                    </a:lnTo>
                    <a:cubicBezTo>
                      <a:pt x="2375" y="221"/>
                      <a:pt x="2042" y="0"/>
                      <a:pt x="1642" y="0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sp>
            <p:nvSpPr>
              <p:cNvPr id="234" name="桃太郎は選択肢Aを選んだのでした。"/>
              <p:cNvSpPr txBox="1"/>
              <p:nvPr/>
            </p:nvSpPr>
            <p:spPr>
              <a:xfrm>
                <a:off x="5066506" y="2734134"/>
                <a:ext cx="3334433" cy="96436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algn="l">
                  <a:lnSpc>
                    <a:spcPct val="60000"/>
                  </a:lnSpc>
                  <a:defRPr sz="2800" b="1">
                    <a:latin typeface="Gill Sans"/>
                    <a:ea typeface="Gill Sans"/>
                    <a:cs typeface="Gill Sans"/>
                    <a:sym typeface="Gill Sans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dirty="0"/>
                  <a:t>桃太郎は選択肢Aを選んだのでした。</a:t>
                </a:r>
              </a:p>
            </p:txBody>
          </p:sp>
        </p:grpSp>
        <p:sp>
          <p:nvSpPr>
            <p:cNvPr id="236" name="線"/>
            <p:cNvSpPr/>
            <p:nvPr/>
          </p:nvSpPr>
          <p:spPr>
            <a:xfrm>
              <a:off x="1875152" y="0"/>
              <a:ext cx="1" cy="736600"/>
            </a:xfrm>
            <a:prstGeom prst="line">
              <a:avLst/>
            </a:prstGeom>
            <a:noFill/>
            <a:ln w="63500" cap="flat">
              <a:solidFill>
                <a:srgbClr val="5A5F5E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240" name="グループ"/>
          <p:cNvGrpSpPr/>
          <p:nvPr/>
        </p:nvGrpSpPr>
        <p:grpSpPr>
          <a:xfrm>
            <a:off x="177448" y="6108119"/>
            <a:ext cx="4596066" cy="2682851"/>
            <a:chOff x="0" y="0"/>
            <a:chExt cx="4596065" cy="2682850"/>
          </a:xfrm>
        </p:grpSpPr>
        <p:pic>
          <p:nvPicPr>
            <p:cNvPr id="238" name="スクリーンショット 2017-01-31 18.12.21.png" descr="スクリーンショット 2017-01-31 18.12.21.png"/>
            <p:cNvPicPr>
              <a:picLocks noChangeAspect="1"/>
            </p:cNvPicPr>
            <p:nvPr/>
          </p:nvPicPr>
          <p:blipFill>
            <a:blip r:embed="rId7">
              <a:extLst/>
            </a:blip>
            <a:srcRect l="14431" t="8121" r="12396" b="8121"/>
            <a:stretch>
              <a:fillRect/>
            </a:stretch>
          </p:blipFill>
          <p:spPr>
            <a:xfrm>
              <a:off x="0" y="0"/>
              <a:ext cx="3750113" cy="26828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39" name="線"/>
            <p:cNvSpPr/>
            <p:nvPr/>
          </p:nvSpPr>
          <p:spPr>
            <a:xfrm flipH="1" flipV="1">
              <a:off x="3760799" y="1341437"/>
              <a:ext cx="835267" cy="1"/>
            </a:xfrm>
            <a:prstGeom prst="line">
              <a:avLst/>
            </a:prstGeom>
            <a:noFill/>
            <a:ln w="63500" cap="flat">
              <a:solidFill>
                <a:srgbClr val="5A5F5E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pic>
        <p:nvPicPr>
          <p:cNvPr id="241" name="僕のお父さんは桃太郎に殺されました.png" descr="僕のお父さんは桃太郎に殺されました.png"/>
          <p:cNvPicPr>
            <a:picLocks noChangeAspect="1"/>
          </p:cNvPicPr>
          <p:nvPr/>
        </p:nvPicPr>
        <p:blipFill>
          <a:blip r:embed="rId8">
            <a:extLst/>
          </a:blip>
          <a:srcRect l="39023" t="72013" r="40465" b="11768"/>
          <a:stretch>
            <a:fillRect/>
          </a:stretch>
        </p:blipFill>
        <p:spPr>
          <a:xfrm>
            <a:off x="96383" y="6036483"/>
            <a:ext cx="3058166" cy="28261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99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499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499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499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499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499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" grpId="1" animBg="1" advAuto="0"/>
      <p:bldP spid="222" grpId="2" animBg="1" advAuto="0"/>
      <p:bldP spid="227" grpId="3" animBg="1" advAuto="0"/>
      <p:bldP spid="231" grpId="5" animBg="1" advAuto="0"/>
      <p:bldP spid="237" grpId="4" animBg="1" advAuto="0"/>
      <p:bldP spid="240" grpId="6" animBg="1" advAuto="0"/>
      <p:bldP spid="241" grpId="7" animBg="1" advAuto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②クロストーク（後半：意見交換）"/>
          <p:cNvSpPr txBox="1"/>
          <p:nvPr/>
        </p:nvSpPr>
        <p:spPr>
          <a:xfrm>
            <a:off x="185250" y="577745"/>
            <a:ext cx="11409182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5000">
                <a:solidFill>
                  <a:srgbClr val="5A5F5E"/>
                </a:solidFill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②クロストーク（後半：意見交換）</a:t>
            </a:r>
          </a:p>
        </p:txBody>
      </p:sp>
      <p:grpSp>
        <p:nvGrpSpPr>
          <p:cNvPr id="253" name="グループ"/>
          <p:cNvGrpSpPr/>
          <p:nvPr/>
        </p:nvGrpSpPr>
        <p:grpSpPr>
          <a:xfrm>
            <a:off x="266536" y="1650033"/>
            <a:ext cx="12522926" cy="7060883"/>
            <a:chOff x="138509" y="49150"/>
            <a:chExt cx="12522925" cy="7060882"/>
          </a:xfrm>
        </p:grpSpPr>
        <p:pic>
          <p:nvPicPr>
            <p:cNvPr id="244" name="スクリーンショット 2017-02-01 7.59.33.png" descr="スクリーンショット 2017-02-01 7.59.33.png"/>
            <p:cNvPicPr>
              <a:picLocks noChangeAspect="1"/>
            </p:cNvPicPr>
            <p:nvPr/>
          </p:nvPicPr>
          <p:blipFill>
            <a:blip r:embed="rId2">
              <a:alphaModFix amt="50000"/>
              <a:extLst/>
            </a:blip>
            <a:srcRect l="16593" t="7485" r="16453" b="12247"/>
            <a:stretch>
              <a:fillRect/>
            </a:stretch>
          </p:blipFill>
          <p:spPr>
            <a:xfrm>
              <a:off x="138509" y="124520"/>
              <a:ext cx="3579416" cy="2682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0" extrusionOk="0">
                  <a:moveTo>
                    <a:pt x="1770" y="5"/>
                  </a:moveTo>
                  <a:cubicBezTo>
                    <a:pt x="1453" y="-30"/>
                    <a:pt x="1126" y="97"/>
                    <a:pt x="900" y="401"/>
                  </a:cubicBezTo>
                  <a:cubicBezTo>
                    <a:pt x="741" y="616"/>
                    <a:pt x="650" y="836"/>
                    <a:pt x="604" y="1138"/>
                  </a:cubicBezTo>
                  <a:lnTo>
                    <a:pt x="570" y="1371"/>
                  </a:lnTo>
                  <a:lnTo>
                    <a:pt x="285" y="1387"/>
                  </a:lnTo>
                  <a:lnTo>
                    <a:pt x="0" y="1407"/>
                  </a:lnTo>
                  <a:lnTo>
                    <a:pt x="0" y="11490"/>
                  </a:lnTo>
                  <a:lnTo>
                    <a:pt x="0" y="21570"/>
                  </a:lnTo>
                  <a:lnTo>
                    <a:pt x="10801" y="21570"/>
                  </a:lnTo>
                  <a:lnTo>
                    <a:pt x="21600" y="21570"/>
                  </a:lnTo>
                  <a:lnTo>
                    <a:pt x="21600" y="11487"/>
                  </a:lnTo>
                  <a:lnTo>
                    <a:pt x="21600" y="1403"/>
                  </a:lnTo>
                  <a:lnTo>
                    <a:pt x="21109" y="1387"/>
                  </a:lnTo>
                  <a:lnTo>
                    <a:pt x="20616" y="1371"/>
                  </a:lnTo>
                  <a:lnTo>
                    <a:pt x="20601" y="1110"/>
                  </a:lnTo>
                  <a:lnTo>
                    <a:pt x="20587" y="851"/>
                  </a:lnTo>
                  <a:lnTo>
                    <a:pt x="11654" y="851"/>
                  </a:lnTo>
                  <a:lnTo>
                    <a:pt x="2718" y="851"/>
                  </a:lnTo>
                  <a:lnTo>
                    <a:pt x="2577" y="586"/>
                  </a:lnTo>
                  <a:cubicBezTo>
                    <a:pt x="2392" y="237"/>
                    <a:pt x="2087" y="41"/>
                    <a:pt x="1770" y="5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pic>
          <p:nvPicPr>
            <p:cNvPr id="245" name="スクリーンショット 2017-02-01 7.59.49.png" descr="スクリーンショット 2017-02-01 7.59.49.png"/>
            <p:cNvPicPr>
              <a:picLocks noChangeAspect="1"/>
            </p:cNvPicPr>
            <p:nvPr/>
          </p:nvPicPr>
          <p:blipFill>
            <a:blip r:embed="rId3">
              <a:alphaModFix amt="50000"/>
              <a:extLst/>
            </a:blip>
            <a:srcRect l="16551" t="7484" r="16555" b="12294"/>
            <a:stretch>
              <a:fillRect/>
            </a:stretch>
          </p:blipFill>
          <p:spPr>
            <a:xfrm>
              <a:off x="4480082" y="117726"/>
              <a:ext cx="3576242" cy="2680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4" extrusionOk="0">
                  <a:moveTo>
                    <a:pt x="1764" y="3"/>
                  </a:moveTo>
                  <a:cubicBezTo>
                    <a:pt x="1652" y="-6"/>
                    <a:pt x="1539" y="6"/>
                    <a:pt x="1429" y="45"/>
                  </a:cubicBezTo>
                  <a:cubicBezTo>
                    <a:pt x="1003" y="196"/>
                    <a:pt x="739" y="572"/>
                    <a:pt x="585" y="1241"/>
                  </a:cubicBezTo>
                  <a:cubicBezTo>
                    <a:pt x="562" y="1341"/>
                    <a:pt x="494" y="1369"/>
                    <a:pt x="278" y="1369"/>
                  </a:cubicBezTo>
                  <a:lnTo>
                    <a:pt x="0" y="1369"/>
                  </a:lnTo>
                  <a:lnTo>
                    <a:pt x="0" y="11481"/>
                  </a:lnTo>
                  <a:lnTo>
                    <a:pt x="0" y="21594"/>
                  </a:lnTo>
                  <a:lnTo>
                    <a:pt x="10801" y="21594"/>
                  </a:lnTo>
                  <a:lnTo>
                    <a:pt x="21600" y="21594"/>
                  </a:lnTo>
                  <a:lnTo>
                    <a:pt x="21600" y="11484"/>
                  </a:lnTo>
                  <a:lnTo>
                    <a:pt x="21600" y="1375"/>
                  </a:lnTo>
                  <a:lnTo>
                    <a:pt x="21118" y="1353"/>
                  </a:lnTo>
                  <a:cubicBezTo>
                    <a:pt x="20638" y="1331"/>
                    <a:pt x="20637" y="1330"/>
                    <a:pt x="20620" y="1129"/>
                  </a:cubicBezTo>
                  <a:lnTo>
                    <a:pt x="20603" y="927"/>
                  </a:lnTo>
                  <a:lnTo>
                    <a:pt x="11679" y="927"/>
                  </a:lnTo>
                  <a:lnTo>
                    <a:pt x="2757" y="927"/>
                  </a:lnTo>
                  <a:lnTo>
                    <a:pt x="2618" y="646"/>
                  </a:lnTo>
                  <a:cubicBezTo>
                    <a:pt x="2429" y="266"/>
                    <a:pt x="2102" y="31"/>
                    <a:pt x="1764" y="3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246" name="線"/>
            <p:cNvSpPr/>
            <p:nvPr/>
          </p:nvSpPr>
          <p:spPr>
            <a:xfrm>
              <a:off x="3741193" y="1483363"/>
              <a:ext cx="668478" cy="1"/>
            </a:xfrm>
            <a:prstGeom prst="line">
              <a:avLst/>
            </a:prstGeom>
            <a:noFill/>
            <a:ln w="63500" cap="flat">
              <a:solidFill>
                <a:srgbClr val="5A5F5E">
                  <a:alpha val="50000"/>
                </a:srgb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47" name="線"/>
            <p:cNvSpPr/>
            <p:nvPr/>
          </p:nvSpPr>
          <p:spPr>
            <a:xfrm>
              <a:off x="8188885" y="1483363"/>
              <a:ext cx="668478" cy="1"/>
            </a:xfrm>
            <a:prstGeom prst="line">
              <a:avLst/>
            </a:prstGeom>
            <a:noFill/>
            <a:ln w="63500" cap="flat">
              <a:solidFill>
                <a:srgbClr val="5A5F5E">
                  <a:alpha val="50000"/>
                </a:srgb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pic>
          <p:nvPicPr>
            <p:cNvPr id="248" name="スクリーンショット 2017-02-01 7.59.54.png" descr="スクリーンショット 2017-02-01 7.59.54.png"/>
            <p:cNvPicPr>
              <a:picLocks noChangeAspect="1"/>
            </p:cNvPicPr>
            <p:nvPr/>
          </p:nvPicPr>
          <p:blipFill>
            <a:blip r:embed="rId4">
              <a:alphaModFix amt="50000"/>
              <a:extLst/>
            </a:blip>
            <a:srcRect l="16741" t="7555" r="16520" b="12329"/>
            <a:stretch>
              <a:fillRect/>
            </a:stretch>
          </p:blipFill>
          <p:spPr>
            <a:xfrm>
              <a:off x="9009371" y="49150"/>
              <a:ext cx="3570685" cy="2678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3" extrusionOk="0">
                  <a:moveTo>
                    <a:pt x="1472" y="20"/>
                  </a:moveTo>
                  <a:cubicBezTo>
                    <a:pt x="1340" y="49"/>
                    <a:pt x="1208" y="107"/>
                    <a:pt x="1085" y="202"/>
                  </a:cubicBezTo>
                  <a:cubicBezTo>
                    <a:pt x="819" y="406"/>
                    <a:pt x="686" y="643"/>
                    <a:pt x="557" y="1123"/>
                  </a:cubicBezTo>
                  <a:cubicBezTo>
                    <a:pt x="500" y="1335"/>
                    <a:pt x="449" y="1375"/>
                    <a:pt x="245" y="1375"/>
                  </a:cubicBezTo>
                  <a:lnTo>
                    <a:pt x="0" y="1375"/>
                  </a:lnTo>
                  <a:lnTo>
                    <a:pt x="0" y="11453"/>
                  </a:lnTo>
                  <a:lnTo>
                    <a:pt x="0" y="21533"/>
                  </a:lnTo>
                  <a:lnTo>
                    <a:pt x="10799" y="21533"/>
                  </a:lnTo>
                  <a:lnTo>
                    <a:pt x="21600" y="21533"/>
                  </a:lnTo>
                  <a:lnTo>
                    <a:pt x="21600" y="11459"/>
                  </a:lnTo>
                  <a:lnTo>
                    <a:pt x="21600" y="1382"/>
                  </a:lnTo>
                  <a:lnTo>
                    <a:pt x="21096" y="1356"/>
                  </a:lnTo>
                  <a:cubicBezTo>
                    <a:pt x="20634" y="1331"/>
                    <a:pt x="20590" y="1313"/>
                    <a:pt x="20570" y="1123"/>
                  </a:cubicBezTo>
                  <a:lnTo>
                    <a:pt x="20548" y="916"/>
                  </a:lnTo>
                  <a:lnTo>
                    <a:pt x="11637" y="916"/>
                  </a:lnTo>
                  <a:lnTo>
                    <a:pt x="2725" y="916"/>
                  </a:lnTo>
                  <a:lnTo>
                    <a:pt x="2533" y="584"/>
                  </a:lnTo>
                  <a:cubicBezTo>
                    <a:pt x="2275" y="135"/>
                    <a:pt x="1867" y="-67"/>
                    <a:pt x="1472" y="20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pic>
          <p:nvPicPr>
            <p:cNvPr id="249" name="スクリーンショット 2017-02-01 8.00.11.png" descr="スクリーンショット 2017-02-01 8.00.11.png"/>
            <p:cNvPicPr>
              <a:picLocks noChangeAspect="1"/>
            </p:cNvPicPr>
            <p:nvPr/>
          </p:nvPicPr>
          <p:blipFill>
            <a:blip r:embed="rId5">
              <a:alphaModFix amt="50000"/>
              <a:extLst/>
            </a:blip>
            <a:srcRect l="16596" t="7661" r="16594" b="12200"/>
            <a:stretch>
              <a:fillRect/>
            </a:stretch>
          </p:blipFill>
          <p:spPr>
            <a:xfrm>
              <a:off x="4708084" y="4478071"/>
              <a:ext cx="3510757" cy="2631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5" extrusionOk="0">
                  <a:moveTo>
                    <a:pt x="1577" y="6"/>
                  </a:moveTo>
                  <a:cubicBezTo>
                    <a:pt x="1195" y="46"/>
                    <a:pt x="839" y="309"/>
                    <a:pt x="711" y="770"/>
                  </a:cubicBezTo>
                  <a:cubicBezTo>
                    <a:pt x="560" y="1308"/>
                    <a:pt x="520" y="1361"/>
                    <a:pt x="256" y="1391"/>
                  </a:cubicBezTo>
                  <a:lnTo>
                    <a:pt x="0" y="1420"/>
                  </a:lnTo>
                  <a:lnTo>
                    <a:pt x="0" y="11494"/>
                  </a:lnTo>
                  <a:lnTo>
                    <a:pt x="0" y="21565"/>
                  </a:lnTo>
                  <a:lnTo>
                    <a:pt x="10800" y="21565"/>
                  </a:lnTo>
                  <a:lnTo>
                    <a:pt x="21600" y="21565"/>
                  </a:lnTo>
                  <a:lnTo>
                    <a:pt x="21600" y="11491"/>
                  </a:lnTo>
                  <a:lnTo>
                    <a:pt x="21600" y="1417"/>
                  </a:lnTo>
                  <a:lnTo>
                    <a:pt x="21124" y="1388"/>
                  </a:lnTo>
                  <a:cubicBezTo>
                    <a:pt x="20662" y="1361"/>
                    <a:pt x="20647" y="1351"/>
                    <a:pt x="20626" y="1102"/>
                  </a:cubicBezTo>
                  <a:lnTo>
                    <a:pt x="20601" y="845"/>
                  </a:lnTo>
                  <a:lnTo>
                    <a:pt x="11679" y="845"/>
                  </a:lnTo>
                  <a:lnTo>
                    <a:pt x="2757" y="845"/>
                  </a:lnTo>
                  <a:lnTo>
                    <a:pt x="2603" y="568"/>
                  </a:lnTo>
                  <a:cubicBezTo>
                    <a:pt x="2368" y="146"/>
                    <a:pt x="1960" y="-35"/>
                    <a:pt x="1577" y="6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250" name="線"/>
            <p:cNvSpPr/>
            <p:nvPr/>
          </p:nvSpPr>
          <p:spPr>
            <a:xfrm flipH="1">
              <a:off x="8229820" y="5987646"/>
              <a:ext cx="835267" cy="1"/>
            </a:xfrm>
            <a:prstGeom prst="line">
              <a:avLst/>
            </a:prstGeom>
            <a:noFill/>
            <a:ln w="63500" cap="flat">
              <a:solidFill>
                <a:srgbClr val="5A5F5E">
                  <a:alpha val="50000"/>
                </a:srgb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pic>
          <p:nvPicPr>
            <p:cNvPr id="251" name="スクリーンショット 2017-02-01 8.00.07.png" descr="スクリーンショット 2017-02-01 8.00.07.png"/>
            <p:cNvPicPr>
              <a:picLocks noChangeAspect="1"/>
            </p:cNvPicPr>
            <p:nvPr/>
          </p:nvPicPr>
          <p:blipFill>
            <a:blip r:embed="rId6">
              <a:alphaModFix amt="50000"/>
              <a:extLst/>
            </a:blip>
            <a:srcRect l="16701" t="7637" r="16488" b="12496"/>
            <a:stretch>
              <a:fillRect/>
            </a:stretch>
          </p:blipFill>
          <p:spPr>
            <a:xfrm>
              <a:off x="9126866" y="4462904"/>
              <a:ext cx="3534569" cy="26408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42" y="0"/>
                  </a:moveTo>
                  <a:cubicBezTo>
                    <a:pt x="1096" y="-1"/>
                    <a:pt x="773" y="342"/>
                    <a:pt x="563" y="1149"/>
                  </a:cubicBezTo>
                  <a:cubicBezTo>
                    <a:pt x="506" y="1364"/>
                    <a:pt x="454" y="1408"/>
                    <a:pt x="247" y="1408"/>
                  </a:cubicBezTo>
                  <a:lnTo>
                    <a:pt x="0" y="1408"/>
                  </a:lnTo>
                  <a:lnTo>
                    <a:pt x="0" y="11504"/>
                  </a:lnTo>
                  <a:lnTo>
                    <a:pt x="0" y="21599"/>
                  </a:lnTo>
                  <a:lnTo>
                    <a:pt x="10800" y="21599"/>
                  </a:lnTo>
                  <a:lnTo>
                    <a:pt x="21600" y="21599"/>
                  </a:lnTo>
                  <a:lnTo>
                    <a:pt x="21600" y="11507"/>
                  </a:lnTo>
                  <a:lnTo>
                    <a:pt x="21600" y="1418"/>
                  </a:lnTo>
                  <a:lnTo>
                    <a:pt x="21093" y="1389"/>
                  </a:lnTo>
                  <a:cubicBezTo>
                    <a:pt x="20596" y="1362"/>
                    <a:pt x="20584" y="1355"/>
                    <a:pt x="20562" y="1103"/>
                  </a:cubicBezTo>
                  <a:lnTo>
                    <a:pt x="20540" y="844"/>
                  </a:lnTo>
                  <a:lnTo>
                    <a:pt x="11610" y="844"/>
                  </a:lnTo>
                  <a:lnTo>
                    <a:pt x="2682" y="844"/>
                  </a:lnTo>
                  <a:lnTo>
                    <a:pt x="2564" y="607"/>
                  </a:lnTo>
                  <a:cubicBezTo>
                    <a:pt x="2375" y="221"/>
                    <a:pt x="2042" y="0"/>
                    <a:pt x="1642" y="0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252" name="線"/>
            <p:cNvSpPr/>
            <p:nvPr/>
          </p:nvSpPr>
          <p:spPr>
            <a:xfrm>
              <a:off x="10888512" y="2723159"/>
              <a:ext cx="1" cy="1744705"/>
            </a:xfrm>
            <a:prstGeom prst="line">
              <a:avLst/>
            </a:prstGeom>
            <a:noFill/>
            <a:ln w="63500" cap="flat">
              <a:solidFill>
                <a:srgbClr val="5A5F5E">
                  <a:alpha val="50000"/>
                </a:srgb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254" name="どのシーンにタイムスリップして、どの選択肢を選べば悲劇を食い止めることができるのでしょうか？"/>
          <p:cNvSpPr txBox="1"/>
          <p:nvPr/>
        </p:nvSpPr>
        <p:spPr>
          <a:xfrm>
            <a:off x="960536" y="2670141"/>
            <a:ext cx="11083729" cy="5086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7100"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どのシーンにタイムスリップして、どの選択肢を選べば悲劇を食い止めることができるのでしょうか？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過去に戻って、桃太郎の選択肢BCDを考えてみると、…"/>
          <p:cNvSpPr txBox="1"/>
          <p:nvPr/>
        </p:nvSpPr>
        <p:spPr>
          <a:xfrm>
            <a:off x="173770" y="2143231"/>
            <a:ext cx="12657260" cy="33863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defTabSz="508254">
              <a:defRPr sz="6437" cap="all"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t>過去に戻って、桃太郎の選択肢BCDを考えてみると、</a:t>
            </a:r>
          </a:p>
          <a:p>
            <a:pPr defTabSz="508254">
              <a:defRPr sz="6437" cap="all"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t>悲劇を食い止めることができた</a:t>
            </a:r>
          </a:p>
        </p:txBody>
      </p:sp>
      <p:sp>
        <p:nvSpPr>
          <p:cNvPr id="257" name="かもしれない・・・"/>
          <p:cNvSpPr txBox="1"/>
          <p:nvPr/>
        </p:nvSpPr>
        <p:spPr>
          <a:xfrm>
            <a:off x="173770" y="5069343"/>
            <a:ext cx="12657260" cy="33863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defRPr sz="7400" cap="all">
                <a:solidFill>
                  <a:schemeClr val="accent5">
                    <a:hueOff val="-608019"/>
                    <a:satOff val="-16379"/>
                    <a:lumOff val="25127"/>
                  </a:schemeClr>
                </a:solidFill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かもしれない・・・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499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スクリーンショット 2017-01-31 18.12.21.png" descr="スクリーンショット 2017-01-31 18.12.21.pn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l="8333" r="8333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23" name="スクリーンショット 2017-01-31 18.29.07.png" descr="スクリーンショット 2017-01-31 18.29.07.png"/>
          <p:cNvPicPr>
            <a:picLocks noChangeAspect="1"/>
          </p:cNvPicPr>
          <p:nvPr/>
        </p:nvPicPr>
        <p:blipFill>
          <a:blip r:embed="rId3">
            <a:extLst/>
          </a:blip>
          <a:srcRect t="50416" r="1952"/>
          <a:stretch>
            <a:fillRect/>
          </a:stretch>
        </p:blipFill>
        <p:spPr>
          <a:xfrm>
            <a:off x="9507610" y="1004279"/>
            <a:ext cx="3142841" cy="3127922"/>
          </a:xfrm>
          <a:prstGeom prst="rect">
            <a:avLst/>
          </a:prstGeom>
          <a:ln w="12700">
            <a:miter lim="400000"/>
          </a:ln>
        </p:spPr>
      </p:pic>
      <p:sp>
        <p:nvSpPr>
          <p:cNvPr id="124" name="＋"/>
          <p:cNvSpPr txBox="1"/>
          <p:nvPr/>
        </p:nvSpPr>
        <p:spPr>
          <a:xfrm>
            <a:off x="7139634" y="1504541"/>
            <a:ext cx="2886699" cy="21272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5900" b="1">
                <a:solidFill>
                  <a:srgbClr val="DC4F3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＋</a:t>
            </a:r>
          </a:p>
        </p:txBody>
      </p:sp>
      <p:sp>
        <p:nvSpPr>
          <p:cNvPr id="125" name="設定１：鬼太郎が鬼の子供…"/>
          <p:cNvSpPr txBox="1">
            <a:spLocks noGrp="1"/>
          </p:cNvSpPr>
          <p:nvPr>
            <p:ph type="title" idx="4294967295"/>
          </p:nvPr>
        </p:nvSpPr>
        <p:spPr>
          <a:xfrm>
            <a:off x="517875" y="6600901"/>
            <a:ext cx="8462488" cy="1959287"/>
          </a:xfrm>
          <a:prstGeom prst="rect">
            <a:avLst/>
          </a:prstGeom>
        </p:spPr>
        <p:txBody>
          <a:bodyPr/>
          <a:lstStyle/>
          <a:p>
            <a:pPr algn="l">
              <a:defRPr sz="4900"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t>設定１：鬼太郎が鬼の子供</a:t>
            </a:r>
          </a:p>
          <a:p>
            <a:pPr algn="l">
              <a:defRPr sz="4900"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t>設定２：鬼太郎が鬼の幼少期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＜終末＞"/>
          <p:cNvSpPr txBox="1"/>
          <p:nvPr/>
        </p:nvSpPr>
        <p:spPr>
          <a:xfrm>
            <a:off x="3205351" y="189475"/>
            <a:ext cx="6594098" cy="17708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defRPr sz="7400" cap="all"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＜終末＞</a:t>
            </a:r>
          </a:p>
        </p:txBody>
      </p:sp>
      <p:sp>
        <p:nvSpPr>
          <p:cNvPr id="260" name="昔話、桃太郎における５つのシーン"/>
          <p:cNvSpPr txBox="1"/>
          <p:nvPr/>
        </p:nvSpPr>
        <p:spPr>
          <a:xfrm>
            <a:off x="285384" y="5219617"/>
            <a:ext cx="12434032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6000">
                <a:solidFill>
                  <a:schemeClr val="accent5">
                    <a:hueOff val="-608019"/>
                    <a:satOff val="-16379"/>
                    <a:lumOff val="25127"/>
                  </a:schemeClr>
                </a:solidFill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rPr>
                <a:solidFill>
                  <a:srgbClr val="5A5F5E"/>
                </a:solidFill>
              </a:rPr>
              <a:t>昔話、桃太郎における</a:t>
            </a:r>
            <a:r>
              <a:t>５つのシーン</a:t>
            </a:r>
          </a:p>
        </p:txBody>
      </p:sp>
      <p:graphicFrame>
        <p:nvGraphicFramePr>
          <p:cNvPr id="261" name="表"/>
          <p:cNvGraphicFramePr/>
          <p:nvPr/>
        </p:nvGraphicFramePr>
        <p:xfrm>
          <a:off x="-76200" y="1928995"/>
          <a:ext cx="13004800" cy="2917353"/>
        </p:xfrm>
        <a:graphic>
          <a:graphicData uri="http://schemas.openxmlformats.org/drawingml/2006/table">
            <a:tbl>
              <a:tblPr firstRow="1">
                <a:tableStyleId>{4C3C2611-4C71-4FC5-86AE-919BDF0F9419}</a:tableStyleId>
              </a:tblPr>
              <a:tblGrid>
                <a:gridCol w="2600960"/>
                <a:gridCol w="2600960"/>
                <a:gridCol w="2600960"/>
                <a:gridCol w="2600960"/>
                <a:gridCol w="2600960"/>
              </a:tblGrid>
              <a:tr h="698719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FFFFFF"/>
                          </a:solidFill>
                        </a:rPr>
                        <a:t>１班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FFFFFF"/>
                          </a:solidFill>
                        </a:rPr>
                        <a:t>２班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FFFFFF"/>
                          </a:solidFill>
                        </a:rPr>
                        <a:t>３班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FFFFFF"/>
                          </a:solidFill>
                        </a:rPr>
                        <a:t>４班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solidFill>
                            <a:srgbClr val="FFFFFF"/>
                          </a:solidFill>
                        </a:rPr>
                        <a:t>５班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</a:tcPr>
                </a:tc>
              </a:tr>
              <a:tr h="2218634">
                <a:tc>
                  <a:txBody>
                    <a:bodyPr/>
                    <a:lstStyle/>
                    <a:p>
                      <a:pPr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30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B4B4B4"/>
                      </a:solidFill>
                      <a:miter lim="400000"/>
                    </a:lnL>
                    <a:lnR w="38100">
                      <a:solidFill>
                        <a:srgbClr val="B4B4B4"/>
                      </a:solidFill>
                      <a:miter lim="400000"/>
                    </a:lnR>
                    <a:lnT w="38100">
                      <a:solidFill>
                        <a:srgbClr val="B4B4B4"/>
                      </a:solidFill>
                      <a:miter lim="400000"/>
                    </a:lnT>
                    <a:lnB w="38100">
                      <a:solidFill>
                        <a:srgbClr val="B4B4B4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267" name="グループ"/>
          <p:cNvGrpSpPr/>
          <p:nvPr/>
        </p:nvGrpSpPr>
        <p:grpSpPr>
          <a:xfrm>
            <a:off x="-7320" y="2751131"/>
            <a:ext cx="12864562" cy="1847156"/>
            <a:chOff x="95646" y="62548"/>
            <a:chExt cx="12864560" cy="1847154"/>
          </a:xfrm>
        </p:grpSpPr>
        <p:pic>
          <p:nvPicPr>
            <p:cNvPr id="262" name="スクリーンショット 2017-02-01 7.59.33.png" descr="スクリーンショット 2017-02-01 7.59.33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16600" t="7483" r="16450" b="12247"/>
            <a:stretch>
              <a:fillRect/>
            </a:stretch>
          </p:blipFill>
          <p:spPr>
            <a:xfrm>
              <a:off x="95646" y="62548"/>
              <a:ext cx="2464992" cy="18471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0" extrusionOk="0">
                  <a:moveTo>
                    <a:pt x="1767" y="5"/>
                  </a:moveTo>
                  <a:cubicBezTo>
                    <a:pt x="1450" y="-30"/>
                    <a:pt x="1123" y="95"/>
                    <a:pt x="897" y="399"/>
                  </a:cubicBezTo>
                  <a:cubicBezTo>
                    <a:pt x="737" y="614"/>
                    <a:pt x="649" y="839"/>
                    <a:pt x="602" y="1141"/>
                  </a:cubicBezTo>
                  <a:lnTo>
                    <a:pt x="567" y="1372"/>
                  </a:lnTo>
                  <a:lnTo>
                    <a:pt x="282" y="1386"/>
                  </a:lnTo>
                  <a:lnTo>
                    <a:pt x="0" y="1405"/>
                  </a:lnTo>
                  <a:lnTo>
                    <a:pt x="0" y="11490"/>
                  </a:lnTo>
                  <a:lnTo>
                    <a:pt x="0" y="21570"/>
                  </a:lnTo>
                  <a:lnTo>
                    <a:pt x="10798" y="21570"/>
                  </a:lnTo>
                  <a:lnTo>
                    <a:pt x="21600" y="21570"/>
                  </a:lnTo>
                  <a:lnTo>
                    <a:pt x="21600" y="11490"/>
                  </a:lnTo>
                  <a:lnTo>
                    <a:pt x="21600" y="1405"/>
                  </a:lnTo>
                  <a:lnTo>
                    <a:pt x="21106" y="1386"/>
                  </a:lnTo>
                  <a:lnTo>
                    <a:pt x="20616" y="1372"/>
                  </a:lnTo>
                  <a:lnTo>
                    <a:pt x="20602" y="1113"/>
                  </a:lnTo>
                  <a:lnTo>
                    <a:pt x="20588" y="853"/>
                  </a:lnTo>
                  <a:lnTo>
                    <a:pt x="11650" y="853"/>
                  </a:lnTo>
                  <a:lnTo>
                    <a:pt x="2716" y="853"/>
                  </a:lnTo>
                  <a:lnTo>
                    <a:pt x="2577" y="589"/>
                  </a:lnTo>
                  <a:cubicBezTo>
                    <a:pt x="2392" y="240"/>
                    <a:pt x="2083" y="41"/>
                    <a:pt x="1767" y="5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pic>
          <p:nvPicPr>
            <p:cNvPr id="263" name="スクリーンショット 2017-02-01 7.59.49.png" descr="スクリーンショット 2017-02-01 7.59.49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16557" t="7473" r="16547" b="12287"/>
            <a:stretch>
              <a:fillRect/>
            </a:stretch>
          </p:blipFill>
          <p:spPr>
            <a:xfrm>
              <a:off x="2722755" y="62885"/>
              <a:ext cx="2463007" cy="1846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3" extrusionOk="0">
                  <a:moveTo>
                    <a:pt x="1765" y="2"/>
                  </a:moveTo>
                  <a:cubicBezTo>
                    <a:pt x="1652" y="-7"/>
                    <a:pt x="1537" y="10"/>
                    <a:pt x="1427" y="49"/>
                  </a:cubicBezTo>
                  <a:cubicBezTo>
                    <a:pt x="1001" y="200"/>
                    <a:pt x="735" y="573"/>
                    <a:pt x="581" y="1242"/>
                  </a:cubicBezTo>
                  <a:cubicBezTo>
                    <a:pt x="558" y="1342"/>
                    <a:pt x="491" y="1371"/>
                    <a:pt x="275" y="1371"/>
                  </a:cubicBezTo>
                  <a:lnTo>
                    <a:pt x="0" y="1371"/>
                  </a:lnTo>
                  <a:lnTo>
                    <a:pt x="0" y="11480"/>
                  </a:lnTo>
                  <a:lnTo>
                    <a:pt x="0" y="21593"/>
                  </a:lnTo>
                  <a:lnTo>
                    <a:pt x="10800" y="21593"/>
                  </a:lnTo>
                  <a:lnTo>
                    <a:pt x="21600" y="21593"/>
                  </a:lnTo>
                  <a:lnTo>
                    <a:pt x="21600" y="11485"/>
                  </a:lnTo>
                  <a:lnTo>
                    <a:pt x="21600" y="1376"/>
                  </a:lnTo>
                  <a:lnTo>
                    <a:pt x="21116" y="1358"/>
                  </a:lnTo>
                  <a:cubicBezTo>
                    <a:pt x="20636" y="1336"/>
                    <a:pt x="20632" y="1332"/>
                    <a:pt x="20615" y="1130"/>
                  </a:cubicBezTo>
                  <a:lnTo>
                    <a:pt x="20598" y="931"/>
                  </a:lnTo>
                  <a:lnTo>
                    <a:pt x="11677" y="931"/>
                  </a:lnTo>
                  <a:lnTo>
                    <a:pt x="2757" y="931"/>
                  </a:lnTo>
                  <a:lnTo>
                    <a:pt x="2614" y="647"/>
                  </a:lnTo>
                  <a:cubicBezTo>
                    <a:pt x="2425" y="267"/>
                    <a:pt x="2102" y="30"/>
                    <a:pt x="1765" y="2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pic>
          <p:nvPicPr>
            <p:cNvPr id="264" name="スクリーンショット 2017-02-01 7.59.54.png" descr="スクリーンショット 2017-02-01 7.59.54.png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6741" t="7546" r="16522" b="12331"/>
            <a:stretch>
              <a:fillRect/>
            </a:stretch>
          </p:blipFill>
          <p:spPr>
            <a:xfrm>
              <a:off x="5312695" y="63543"/>
              <a:ext cx="2459039" cy="1845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3" extrusionOk="0">
                  <a:moveTo>
                    <a:pt x="1471" y="20"/>
                  </a:moveTo>
                  <a:cubicBezTo>
                    <a:pt x="1339" y="49"/>
                    <a:pt x="1211" y="110"/>
                    <a:pt x="1088" y="205"/>
                  </a:cubicBezTo>
                  <a:cubicBezTo>
                    <a:pt x="821" y="410"/>
                    <a:pt x="686" y="642"/>
                    <a:pt x="558" y="1122"/>
                  </a:cubicBezTo>
                  <a:cubicBezTo>
                    <a:pt x="501" y="1333"/>
                    <a:pt x="448" y="1377"/>
                    <a:pt x="244" y="1377"/>
                  </a:cubicBezTo>
                  <a:lnTo>
                    <a:pt x="0" y="1377"/>
                  </a:lnTo>
                  <a:lnTo>
                    <a:pt x="0" y="11455"/>
                  </a:lnTo>
                  <a:lnTo>
                    <a:pt x="0" y="21533"/>
                  </a:lnTo>
                  <a:lnTo>
                    <a:pt x="10800" y="21533"/>
                  </a:lnTo>
                  <a:lnTo>
                    <a:pt x="21600" y="21533"/>
                  </a:lnTo>
                  <a:lnTo>
                    <a:pt x="21600" y="11459"/>
                  </a:lnTo>
                  <a:lnTo>
                    <a:pt x="21600" y="1386"/>
                  </a:lnTo>
                  <a:lnTo>
                    <a:pt x="21095" y="1358"/>
                  </a:lnTo>
                  <a:cubicBezTo>
                    <a:pt x="20632" y="1333"/>
                    <a:pt x="20592" y="1312"/>
                    <a:pt x="20572" y="1122"/>
                  </a:cubicBezTo>
                  <a:lnTo>
                    <a:pt x="20547" y="918"/>
                  </a:lnTo>
                  <a:lnTo>
                    <a:pt x="11637" y="918"/>
                  </a:lnTo>
                  <a:lnTo>
                    <a:pt x="2723" y="918"/>
                  </a:lnTo>
                  <a:lnTo>
                    <a:pt x="2534" y="585"/>
                  </a:lnTo>
                  <a:cubicBezTo>
                    <a:pt x="2276" y="136"/>
                    <a:pt x="1867" y="-67"/>
                    <a:pt x="1471" y="20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pic>
          <p:nvPicPr>
            <p:cNvPr id="265" name="スクリーンショット 2017-02-01 8.00.07.png" descr="スクリーンショット 2017-02-01 8.00.07.png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6706" t="7633" r="16483" b="12504"/>
            <a:stretch>
              <a:fillRect/>
            </a:stretch>
          </p:blipFill>
          <p:spPr>
            <a:xfrm>
              <a:off x="7877532" y="65177"/>
              <a:ext cx="2465388" cy="18418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41" y="0"/>
                  </a:moveTo>
                  <a:cubicBezTo>
                    <a:pt x="1095" y="-1"/>
                    <a:pt x="770" y="347"/>
                    <a:pt x="560" y="1154"/>
                  </a:cubicBezTo>
                  <a:cubicBezTo>
                    <a:pt x="504" y="1370"/>
                    <a:pt x="453" y="1410"/>
                    <a:pt x="247" y="1410"/>
                  </a:cubicBezTo>
                  <a:lnTo>
                    <a:pt x="0" y="1410"/>
                  </a:lnTo>
                  <a:lnTo>
                    <a:pt x="0" y="11504"/>
                  </a:lnTo>
                  <a:lnTo>
                    <a:pt x="0" y="21599"/>
                  </a:lnTo>
                  <a:lnTo>
                    <a:pt x="10800" y="21599"/>
                  </a:lnTo>
                  <a:lnTo>
                    <a:pt x="21600" y="21599"/>
                  </a:lnTo>
                  <a:lnTo>
                    <a:pt x="21600" y="11509"/>
                  </a:lnTo>
                  <a:lnTo>
                    <a:pt x="21600" y="1419"/>
                  </a:lnTo>
                  <a:lnTo>
                    <a:pt x="21092" y="1391"/>
                  </a:lnTo>
                  <a:cubicBezTo>
                    <a:pt x="20596" y="1364"/>
                    <a:pt x="20582" y="1355"/>
                    <a:pt x="20560" y="1103"/>
                  </a:cubicBezTo>
                  <a:lnTo>
                    <a:pt x="20539" y="847"/>
                  </a:lnTo>
                  <a:lnTo>
                    <a:pt x="11610" y="847"/>
                  </a:lnTo>
                  <a:lnTo>
                    <a:pt x="2681" y="847"/>
                  </a:lnTo>
                  <a:lnTo>
                    <a:pt x="2563" y="609"/>
                  </a:lnTo>
                  <a:cubicBezTo>
                    <a:pt x="2374" y="223"/>
                    <a:pt x="2041" y="0"/>
                    <a:pt x="1641" y="0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pic>
          <p:nvPicPr>
            <p:cNvPr id="266" name="スクリーンショット 2017-02-01 8.00.11.png" descr="スクリーンショット 2017-02-01 8.00.11.png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6589" t="7661" r="16592" b="12191"/>
            <a:stretch>
              <a:fillRect/>
            </a:stretch>
          </p:blipFill>
          <p:spPr>
            <a:xfrm>
              <a:off x="10511091" y="68111"/>
              <a:ext cx="2449117" cy="1836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5" extrusionOk="0">
                  <a:moveTo>
                    <a:pt x="1579" y="6"/>
                  </a:moveTo>
                  <a:cubicBezTo>
                    <a:pt x="1197" y="46"/>
                    <a:pt x="839" y="310"/>
                    <a:pt x="711" y="770"/>
                  </a:cubicBezTo>
                  <a:cubicBezTo>
                    <a:pt x="560" y="1308"/>
                    <a:pt x="523" y="1360"/>
                    <a:pt x="259" y="1390"/>
                  </a:cubicBezTo>
                  <a:lnTo>
                    <a:pt x="0" y="1418"/>
                  </a:lnTo>
                  <a:lnTo>
                    <a:pt x="0" y="11492"/>
                  </a:lnTo>
                  <a:lnTo>
                    <a:pt x="0" y="21565"/>
                  </a:lnTo>
                  <a:lnTo>
                    <a:pt x="10802" y="21565"/>
                  </a:lnTo>
                  <a:lnTo>
                    <a:pt x="21600" y="21565"/>
                  </a:lnTo>
                  <a:lnTo>
                    <a:pt x="21600" y="11492"/>
                  </a:lnTo>
                  <a:lnTo>
                    <a:pt x="21600" y="1418"/>
                  </a:lnTo>
                  <a:lnTo>
                    <a:pt x="21124" y="1390"/>
                  </a:lnTo>
                  <a:cubicBezTo>
                    <a:pt x="20663" y="1363"/>
                    <a:pt x="20645" y="1351"/>
                    <a:pt x="20623" y="1101"/>
                  </a:cubicBezTo>
                  <a:lnTo>
                    <a:pt x="20602" y="845"/>
                  </a:lnTo>
                  <a:lnTo>
                    <a:pt x="11680" y="845"/>
                  </a:lnTo>
                  <a:lnTo>
                    <a:pt x="2758" y="845"/>
                  </a:lnTo>
                  <a:lnTo>
                    <a:pt x="2604" y="565"/>
                  </a:lnTo>
                  <a:cubicBezTo>
                    <a:pt x="2369" y="143"/>
                    <a:pt x="1961" y="-35"/>
                    <a:pt x="1579" y="6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grpSp>
        <p:nvGrpSpPr>
          <p:cNvPr id="270" name="グループ"/>
          <p:cNvGrpSpPr/>
          <p:nvPr/>
        </p:nvGrpSpPr>
        <p:grpSpPr>
          <a:xfrm>
            <a:off x="285384" y="6437434"/>
            <a:ext cx="12434032" cy="2162099"/>
            <a:chOff x="0" y="0"/>
            <a:chExt cx="12434030" cy="2162098"/>
          </a:xfrm>
        </p:grpSpPr>
        <p:sp>
          <p:nvSpPr>
            <p:cNvPr id="268" name="桃太郎の人生の「節目」と考える"/>
            <p:cNvSpPr txBox="1"/>
            <p:nvPr/>
          </p:nvSpPr>
          <p:spPr>
            <a:xfrm>
              <a:off x="0" y="1298499"/>
              <a:ext cx="12434031" cy="863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>
                <a:defRPr sz="6000">
                  <a:solidFill>
                    <a:schemeClr val="accent5">
                      <a:hueOff val="-608019"/>
                      <a:satOff val="-16379"/>
                      <a:lumOff val="25127"/>
                    </a:schemeClr>
                  </a:solidFill>
                  <a:latin typeface="ヒラギノ明朝 Pro W6"/>
                  <a:ea typeface="ヒラギノ明朝 Pro W6"/>
                  <a:cs typeface="ヒラギノ明朝 Pro W6"/>
                  <a:sym typeface="ヒラギノ明朝 Pro W6"/>
                </a:defRPr>
              </a:pPr>
              <a:r>
                <a:rPr>
                  <a:solidFill>
                    <a:srgbClr val="5A5F5E"/>
                  </a:solidFill>
                </a:rPr>
                <a:t>桃太郎の人生の</a:t>
              </a:r>
              <a:r>
                <a:t>「節目」</a:t>
              </a:r>
              <a:r>
                <a:rPr>
                  <a:solidFill>
                    <a:srgbClr val="5A5F5E"/>
                  </a:solidFill>
                </a:rPr>
                <a:t>と考える</a:t>
              </a:r>
            </a:p>
          </p:txBody>
        </p:sp>
        <p:sp>
          <p:nvSpPr>
            <p:cNvPr id="269" name="線"/>
            <p:cNvSpPr/>
            <p:nvPr/>
          </p:nvSpPr>
          <p:spPr>
            <a:xfrm>
              <a:off x="5854495" y="0"/>
              <a:ext cx="1" cy="1161928"/>
            </a:xfrm>
            <a:prstGeom prst="line">
              <a:avLst/>
            </a:prstGeom>
            <a:noFill/>
            <a:ln w="152400" cap="flat">
              <a:solidFill>
                <a:srgbClr val="5A5F5E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8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" grpId="1" animBg="1" advAuto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＜終末＞"/>
          <p:cNvSpPr txBox="1"/>
          <p:nvPr/>
        </p:nvSpPr>
        <p:spPr>
          <a:xfrm>
            <a:off x="3205351" y="189475"/>
            <a:ext cx="6594098" cy="17708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defRPr sz="7400" cap="all"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＜終末＞</a:t>
            </a:r>
          </a:p>
        </p:txBody>
      </p:sp>
      <p:sp>
        <p:nvSpPr>
          <p:cNvPr id="273" name="果たして、桃太郎はこれらのシーンに出くわした時、「節目」と捉えて、複数の選択肢を準備していたのでしょうか？"/>
          <p:cNvSpPr txBox="1"/>
          <p:nvPr/>
        </p:nvSpPr>
        <p:spPr>
          <a:xfrm>
            <a:off x="560911" y="2159000"/>
            <a:ext cx="9733426" cy="543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chemeClr val="accent5">
                    <a:hueOff val="-608019"/>
                    <a:satOff val="-16379"/>
                    <a:lumOff val="25127"/>
                  </a:schemeClr>
                </a:solidFill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rPr>
                <a:solidFill>
                  <a:srgbClr val="5A5F5E"/>
                </a:solidFill>
              </a:rPr>
              <a:t>果たして、桃太郎はこれらの</a:t>
            </a:r>
            <a:r>
              <a:t>シーン</a:t>
            </a:r>
            <a:r>
              <a:rPr>
                <a:solidFill>
                  <a:srgbClr val="5A5F5E"/>
                </a:solidFill>
              </a:rPr>
              <a:t>に出くわした時、</a:t>
            </a:r>
            <a:r>
              <a:t>「節目」</a:t>
            </a:r>
            <a:r>
              <a:rPr>
                <a:solidFill>
                  <a:srgbClr val="5A5F5E"/>
                </a:solidFill>
              </a:rPr>
              <a:t>と捉えて、</a:t>
            </a:r>
            <a:r>
              <a:t>複数の選択肢を準備していたのでしょうか？</a:t>
            </a:r>
          </a:p>
        </p:txBody>
      </p:sp>
      <p:sp>
        <p:nvSpPr>
          <p:cNvPr id="274" name="男の人"/>
          <p:cNvSpPr/>
          <p:nvPr/>
        </p:nvSpPr>
        <p:spPr>
          <a:xfrm>
            <a:off x="10614900" y="3018207"/>
            <a:ext cx="1439843" cy="37171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0" h="21502" extrusionOk="0">
                <a:moveTo>
                  <a:pt x="10246" y="10"/>
                </a:moveTo>
                <a:cubicBezTo>
                  <a:pt x="9651" y="39"/>
                  <a:pt x="9052" y="142"/>
                  <a:pt x="8490" y="331"/>
                </a:cubicBezTo>
                <a:cubicBezTo>
                  <a:pt x="7409" y="697"/>
                  <a:pt x="7827" y="1471"/>
                  <a:pt x="7827" y="1471"/>
                </a:cubicBezTo>
                <a:cubicBezTo>
                  <a:pt x="7827" y="1471"/>
                  <a:pt x="7467" y="1472"/>
                  <a:pt x="7689" y="1837"/>
                </a:cubicBezTo>
                <a:cubicBezTo>
                  <a:pt x="7827" y="2069"/>
                  <a:pt x="7730" y="2122"/>
                  <a:pt x="8174" y="2197"/>
                </a:cubicBezTo>
                <a:cubicBezTo>
                  <a:pt x="8285" y="2477"/>
                  <a:pt x="8629" y="2493"/>
                  <a:pt x="8629" y="2983"/>
                </a:cubicBezTo>
                <a:cubicBezTo>
                  <a:pt x="8629" y="2988"/>
                  <a:pt x="8355" y="2978"/>
                  <a:pt x="8161" y="3134"/>
                </a:cubicBezTo>
                <a:cubicBezTo>
                  <a:pt x="8106" y="3177"/>
                  <a:pt x="8049" y="3322"/>
                  <a:pt x="7827" y="3359"/>
                </a:cubicBezTo>
                <a:cubicBezTo>
                  <a:pt x="6842" y="3542"/>
                  <a:pt x="4636" y="3731"/>
                  <a:pt x="4095" y="3941"/>
                </a:cubicBezTo>
                <a:cubicBezTo>
                  <a:pt x="3332" y="4237"/>
                  <a:pt x="185" y="6557"/>
                  <a:pt x="185" y="6783"/>
                </a:cubicBezTo>
                <a:cubicBezTo>
                  <a:pt x="185" y="7133"/>
                  <a:pt x="112" y="7369"/>
                  <a:pt x="306" y="7546"/>
                </a:cubicBezTo>
                <a:cubicBezTo>
                  <a:pt x="1138" y="8300"/>
                  <a:pt x="2140" y="9548"/>
                  <a:pt x="3388" y="10139"/>
                </a:cubicBezTo>
                <a:cubicBezTo>
                  <a:pt x="3555" y="10220"/>
                  <a:pt x="3874" y="10313"/>
                  <a:pt x="4290" y="10366"/>
                </a:cubicBezTo>
                <a:cubicBezTo>
                  <a:pt x="4706" y="10420"/>
                  <a:pt x="5414" y="10539"/>
                  <a:pt x="5400" y="10636"/>
                </a:cubicBezTo>
                <a:cubicBezTo>
                  <a:pt x="5261" y="11507"/>
                  <a:pt x="4984" y="13595"/>
                  <a:pt x="4775" y="14591"/>
                </a:cubicBezTo>
                <a:cubicBezTo>
                  <a:pt x="4637" y="15242"/>
                  <a:pt x="4526" y="15984"/>
                  <a:pt x="4429" y="16447"/>
                </a:cubicBezTo>
                <a:cubicBezTo>
                  <a:pt x="4262" y="17244"/>
                  <a:pt x="4221" y="18180"/>
                  <a:pt x="3666" y="19165"/>
                </a:cubicBezTo>
                <a:cubicBezTo>
                  <a:pt x="3416" y="19617"/>
                  <a:pt x="2972" y="20214"/>
                  <a:pt x="3250" y="20214"/>
                </a:cubicBezTo>
                <a:cubicBezTo>
                  <a:pt x="2833" y="20612"/>
                  <a:pt x="1236" y="20827"/>
                  <a:pt x="432" y="20913"/>
                </a:cubicBezTo>
                <a:cubicBezTo>
                  <a:pt x="154" y="20940"/>
                  <a:pt x="-25" y="21043"/>
                  <a:pt x="3" y="21156"/>
                </a:cubicBezTo>
                <a:lnTo>
                  <a:pt x="29" y="21225"/>
                </a:lnTo>
                <a:cubicBezTo>
                  <a:pt x="43" y="21311"/>
                  <a:pt x="324" y="21344"/>
                  <a:pt x="393" y="21344"/>
                </a:cubicBezTo>
                <a:cubicBezTo>
                  <a:pt x="837" y="21376"/>
                  <a:pt x="2207" y="21461"/>
                  <a:pt x="3206" y="21305"/>
                </a:cubicBezTo>
                <a:cubicBezTo>
                  <a:pt x="4371" y="21128"/>
                  <a:pt x="5857" y="21247"/>
                  <a:pt x="7008" y="21188"/>
                </a:cubicBezTo>
                <a:cubicBezTo>
                  <a:pt x="7355" y="21171"/>
                  <a:pt x="7398" y="20692"/>
                  <a:pt x="7259" y="20471"/>
                </a:cubicBezTo>
                <a:cubicBezTo>
                  <a:pt x="7218" y="20407"/>
                  <a:pt x="7134" y="20375"/>
                  <a:pt x="7134" y="20375"/>
                </a:cubicBezTo>
                <a:lnTo>
                  <a:pt x="7190" y="20412"/>
                </a:lnTo>
                <a:cubicBezTo>
                  <a:pt x="7773" y="20434"/>
                  <a:pt x="8367" y="17905"/>
                  <a:pt x="8742" y="15860"/>
                </a:cubicBezTo>
                <a:cubicBezTo>
                  <a:pt x="8908" y="14999"/>
                  <a:pt x="10033" y="13116"/>
                  <a:pt x="10394" y="12497"/>
                </a:cubicBezTo>
                <a:cubicBezTo>
                  <a:pt x="10421" y="12443"/>
                  <a:pt x="10630" y="12443"/>
                  <a:pt x="10658" y="12497"/>
                </a:cubicBezTo>
                <a:cubicBezTo>
                  <a:pt x="10880" y="12987"/>
                  <a:pt x="11168" y="14031"/>
                  <a:pt x="11473" y="14757"/>
                </a:cubicBezTo>
                <a:cubicBezTo>
                  <a:pt x="11542" y="14924"/>
                  <a:pt x="11753" y="15564"/>
                  <a:pt x="11781" y="15968"/>
                </a:cubicBezTo>
                <a:cubicBezTo>
                  <a:pt x="11892" y="17206"/>
                  <a:pt x="11572" y="19842"/>
                  <a:pt x="12002" y="20175"/>
                </a:cubicBezTo>
                <a:cubicBezTo>
                  <a:pt x="12002" y="20175"/>
                  <a:pt x="11906" y="20682"/>
                  <a:pt x="11490" y="21053"/>
                </a:cubicBezTo>
                <a:cubicBezTo>
                  <a:pt x="10908" y="21575"/>
                  <a:pt x="13763" y="21580"/>
                  <a:pt x="14568" y="21381"/>
                </a:cubicBezTo>
                <a:cubicBezTo>
                  <a:pt x="15608" y="21128"/>
                  <a:pt x="14986" y="20682"/>
                  <a:pt x="15028" y="20488"/>
                </a:cubicBezTo>
                <a:cubicBezTo>
                  <a:pt x="15125" y="20316"/>
                  <a:pt x="15333" y="20316"/>
                  <a:pt x="15444" y="19950"/>
                </a:cubicBezTo>
                <a:cubicBezTo>
                  <a:pt x="15763" y="18841"/>
                  <a:pt x="15485" y="17442"/>
                  <a:pt x="15513" y="16318"/>
                </a:cubicBezTo>
                <a:cubicBezTo>
                  <a:pt x="15527" y="15946"/>
                  <a:pt x="15886" y="15230"/>
                  <a:pt x="15886" y="14229"/>
                </a:cubicBezTo>
                <a:cubicBezTo>
                  <a:pt x="15886" y="13223"/>
                  <a:pt x="15888" y="12330"/>
                  <a:pt x="15721" y="11431"/>
                </a:cubicBezTo>
                <a:cubicBezTo>
                  <a:pt x="15610" y="10839"/>
                  <a:pt x="16110" y="10802"/>
                  <a:pt x="15652" y="10044"/>
                </a:cubicBezTo>
                <a:cubicBezTo>
                  <a:pt x="17247" y="10108"/>
                  <a:pt x="17453" y="10054"/>
                  <a:pt x="17967" y="9801"/>
                </a:cubicBezTo>
                <a:cubicBezTo>
                  <a:pt x="19312" y="9123"/>
                  <a:pt x="20798" y="7585"/>
                  <a:pt x="21062" y="7321"/>
                </a:cubicBezTo>
                <a:cubicBezTo>
                  <a:pt x="21575" y="7278"/>
                  <a:pt x="21546" y="6846"/>
                  <a:pt x="21296" y="6534"/>
                </a:cubicBezTo>
                <a:cubicBezTo>
                  <a:pt x="21226" y="6453"/>
                  <a:pt x="20909" y="6465"/>
                  <a:pt x="20854" y="6384"/>
                </a:cubicBezTo>
                <a:cubicBezTo>
                  <a:pt x="20424" y="5755"/>
                  <a:pt x="17691" y="4302"/>
                  <a:pt x="17247" y="3990"/>
                </a:cubicBezTo>
                <a:cubicBezTo>
                  <a:pt x="16859" y="3715"/>
                  <a:pt x="14264" y="3516"/>
                  <a:pt x="13376" y="3381"/>
                </a:cubicBezTo>
                <a:cubicBezTo>
                  <a:pt x="13237" y="3360"/>
                  <a:pt x="13085" y="3300"/>
                  <a:pt x="13029" y="3247"/>
                </a:cubicBezTo>
                <a:cubicBezTo>
                  <a:pt x="13001" y="3225"/>
                  <a:pt x="12988" y="3204"/>
                  <a:pt x="12960" y="3183"/>
                </a:cubicBezTo>
                <a:cubicBezTo>
                  <a:pt x="12724" y="2984"/>
                  <a:pt x="12392" y="2989"/>
                  <a:pt x="12392" y="2989"/>
                </a:cubicBezTo>
                <a:cubicBezTo>
                  <a:pt x="12350" y="2839"/>
                  <a:pt x="12319" y="2714"/>
                  <a:pt x="12444" y="2628"/>
                </a:cubicBezTo>
                <a:cubicBezTo>
                  <a:pt x="12610" y="2504"/>
                  <a:pt x="12750" y="2364"/>
                  <a:pt x="12847" y="2219"/>
                </a:cubicBezTo>
                <a:cubicBezTo>
                  <a:pt x="13041" y="2203"/>
                  <a:pt x="13196" y="2213"/>
                  <a:pt x="13376" y="1933"/>
                </a:cubicBezTo>
                <a:cubicBezTo>
                  <a:pt x="13445" y="1810"/>
                  <a:pt x="13748" y="1482"/>
                  <a:pt x="13276" y="1471"/>
                </a:cubicBezTo>
                <a:cubicBezTo>
                  <a:pt x="13373" y="1245"/>
                  <a:pt x="13679" y="444"/>
                  <a:pt x="12500" y="272"/>
                </a:cubicBezTo>
                <a:cubicBezTo>
                  <a:pt x="12154" y="223"/>
                  <a:pt x="12141" y="153"/>
                  <a:pt x="11989" y="126"/>
                </a:cubicBezTo>
                <a:cubicBezTo>
                  <a:pt x="11434" y="23"/>
                  <a:pt x="10841" y="-20"/>
                  <a:pt x="10246" y="10"/>
                </a:cubicBezTo>
                <a:close/>
                <a:moveTo>
                  <a:pt x="16042" y="6038"/>
                </a:moveTo>
                <a:cubicBezTo>
                  <a:pt x="16175" y="6060"/>
                  <a:pt x="16316" y="6123"/>
                  <a:pt x="16371" y="6147"/>
                </a:cubicBezTo>
                <a:cubicBezTo>
                  <a:pt x="17342" y="6567"/>
                  <a:pt x="18104" y="6825"/>
                  <a:pt x="18201" y="6955"/>
                </a:cubicBezTo>
                <a:cubicBezTo>
                  <a:pt x="18270" y="7186"/>
                  <a:pt x="18326" y="7449"/>
                  <a:pt x="18326" y="7449"/>
                </a:cubicBezTo>
                <a:cubicBezTo>
                  <a:pt x="18326" y="7449"/>
                  <a:pt x="17454" y="9005"/>
                  <a:pt x="17052" y="9124"/>
                </a:cubicBezTo>
                <a:cubicBezTo>
                  <a:pt x="16802" y="9205"/>
                  <a:pt x="15790" y="8946"/>
                  <a:pt x="15236" y="8972"/>
                </a:cubicBezTo>
                <a:cubicBezTo>
                  <a:pt x="15236" y="8703"/>
                  <a:pt x="15249" y="8450"/>
                  <a:pt x="15305" y="7950"/>
                </a:cubicBezTo>
                <a:cubicBezTo>
                  <a:pt x="15374" y="7347"/>
                  <a:pt x="15692" y="6443"/>
                  <a:pt x="15747" y="6174"/>
                </a:cubicBezTo>
                <a:cubicBezTo>
                  <a:pt x="15782" y="6034"/>
                  <a:pt x="15908" y="6016"/>
                  <a:pt x="16042" y="6038"/>
                </a:cubicBezTo>
                <a:close/>
                <a:moveTo>
                  <a:pt x="5001" y="6053"/>
                </a:moveTo>
                <a:cubicBezTo>
                  <a:pt x="5137" y="6043"/>
                  <a:pt x="5286" y="6074"/>
                  <a:pt x="5317" y="6131"/>
                </a:cubicBezTo>
                <a:cubicBezTo>
                  <a:pt x="5456" y="6389"/>
                  <a:pt x="5454" y="6740"/>
                  <a:pt x="5551" y="7133"/>
                </a:cubicBezTo>
                <a:cubicBezTo>
                  <a:pt x="5704" y="7752"/>
                  <a:pt x="5968" y="8369"/>
                  <a:pt x="5898" y="8735"/>
                </a:cubicBezTo>
                <a:cubicBezTo>
                  <a:pt x="5870" y="8918"/>
                  <a:pt x="5912" y="9091"/>
                  <a:pt x="5898" y="9107"/>
                </a:cubicBezTo>
                <a:cubicBezTo>
                  <a:pt x="5898" y="9107"/>
                  <a:pt x="5413" y="9295"/>
                  <a:pt x="5205" y="9322"/>
                </a:cubicBezTo>
                <a:cubicBezTo>
                  <a:pt x="4899" y="9355"/>
                  <a:pt x="4593" y="9462"/>
                  <a:pt x="4537" y="9430"/>
                </a:cubicBezTo>
                <a:cubicBezTo>
                  <a:pt x="4149" y="9150"/>
                  <a:pt x="3152" y="7622"/>
                  <a:pt x="3042" y="7385"/>
                </a:cubicBezTo>
                <a:cubicBezTo>
                  <a:pt x="3097" y="7251"/>
                  <a:pt x="3139" y="7062"/>
                  <a:pt x="3167" y="6965"/>
                </a:cubicBezTo>
                <a:cubicBezTo>
                  <a:pt x="3181" y="6922"/>
                  <a:pt x="3206" y="6884"/>
                  <a:pt x="3276" y="6852"/>
                </a:cubicBezTo>
                <a:cubicBezTo>
                  <a:pt x="3539" y="6701"/>
                  <a:pt x="4330" y="6260"/>
                  <a:pt x="4871" y="6077"/>
                </a:cubicBezTo>
                <a:cubicBezTo>
                  <a:pt x="4909" y="6063"/>
                  <a:pt x="4955" y="6057"/>
                  <a:pt x="5001" y="6053"/>
                </a:cubicBezTo>
                <a:close/>
              </a:path>
            </a:pathLst>
          </a:custGeom>
          <a:solidFill>
            <a:srgbClr val="80878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5" name="自分の生活を振り返り、…"/>
          <p:cNvSpPr txBox="1"/>
          <p:nvPr/>
        </p:nvSpPr>
        <p:spPr>
          <a:xfrm>
            <a:off x="747805" y="7793269"/>
            <a:ext cx="11509190" cy="143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4200">
                <a:solidFill>
                  <a:schemeClr val="accent4"/>
                </a:solidFill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t>自分の生活を振り返り、</a:t>
            </a:r>
          </a:p>
          <a:p>
            <a:pPr algn="l">
              <a:defRPr sz="4200">
                <a:solidFill>
                  <a:schemeClr val="accent4"/>
                </a:solidFill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t>桃太郎になりきって考えてみてください・・・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自分の人生を振り返ってください。"/>
          <p:cNvSpPr txBox="1">
            <a:spLocks noGrp="1"/>
          </p:cNvSpPr>
          <p:nvPr>
            <p:ph type="title"/>
          </p:nvPr>
        </p:nvSpPr>
        <p:spPr>
          <a:xfrm>
            <a:off x="163981" y="1467898"/>
            <a:ext cx="13165287" cy="2423860"/>
          </a:xfrm>
          <a:prstGeom prst="rect">
            <a:avLst/>
          </a:prstGeom>
        </p:spPr>
        <p:txBody>
          <a:bodyPr/>
          <a:lstStyle>
            <a:lvl1pPr>
              <a:defRPr sz="6300"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自分の人生を振り返ってください。</a:t>
            </a:r>
          </a:p>
        </p:txBody>
      </p:sp>
      <p:sp>
        <p:nvSpPr>
          <p:cNvPr id="278" name="準備していますか？…"/>
          <p:cNvSpPr txBox="1"/>
          <p:nvPr/>
        </p:nvSpPr>
        <p:spPr>
          <a:xfrm>
            <a:off x="163981" y="4422547"/>
            <a:ext cx="13165287" cy="24238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>
              <a:defRPr sz="6300" cap="all">
                <a:solidFill>
                  <a:schemeClr val="accent5">
                    <a:hueOff val="-608019"/>
                    <a:satOff val="-16379"/>
                    <a:lumOff val="25127"/>
                  </a:schemeClr>
                </a:solidFill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t>準備していますか？</a:t>
            </a:r>
          </a:p>
          <a:p>
            <a:pPr>
              <a:defRPr sz="6300" cap="all">
                <a:solidFill>
                  <a:schemeClr val="accent5">
                    <a:hueOff val="-608019"/>
                    <a:satOff val="-16379"/>
                    <a:lumOff val="25127"/>
                  </a:schemeClr>
                </a:solidFill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t>複数の選択肢・・・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OPPシート書きます！"/>
          <p:cNvSpPr txBox="1">
            <a:spLocks noGrp="1"/>
          </p:cNvSpPr>
          <p:nvPr>
            <p:ph type="title"/>
          </p:nvPr>
        </p:nvSpPr>
        <p:spPr>
          <a:xfrm>
            <a:off x="2523252" y="3239482"/>
            <a:ext cx="7958296" cy="1582868"/>
          </a:xfrm>
          <a:prstGeom prst="rect">
            <a:avLst/>
          </a:prstGeom>
        </p:spPr>
        <p:txBody>
          <a:bodyPr/>
          <a:lstStyle>
            <a:lvl1pPr defTabSz="490727">
              <a:defRPr sz="6048"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OPPシート書きます！</a:t>
            </a:r>
          </a:p>
        </p:txBody>
      </p:sp>
      <p:sp>
        <p:nvSpPr>
          <p:cNvPr id="281" name="今日の授業で大切だと…"/>
          <p:cNvSpPr txBox="1"/>
          <p:nvPr/>
        </p:nvSpPr>
        <p:spPr>
          <a:xfrm>
            <a:off x="511100" y="5571092"/>
            <a:ext cx="11982600" cy="1582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defTabSz="379729">
              <a:defRPr sz="4680" cap="all"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t>今日の授業で大切だと</a:t>
            </a:r>
          </a:p>
          <a:p>
            <a:pPr defTabSz="379729">
              <a:defRPr sz="4680" cap="all"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t>思ったことは何ですか？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OPPシートより"/>
          <p:cNvSpPr txBox="1">
            <a:spLocks noGrp="1"/>
          </p:cNvSpPr>
          <p:nvPr>
            <p:ph type="title"/>
          </p:nvPr>
        </p:nvSpPr>
        <p:spPr>
          <a:xfrm>
            <a:off x="2523252" y="3710129"/>
            <a:ext cx="7958296" cy="1582868"/>
          </a:xfrm>
          <a:prstGeom prst="rect">
            <a:avLst/>
          </a:prstGeom>
        </p:spPr>
        <p:txBody>
          <a:bodyPr/>
          <a:lstStyle>
            <a:lvl1pPr>
              <a:defRPr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OPPシートより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四角形"/>
          <p:cNvSpPr/>
          <p:nvPr/>
        </p:nvSpPr>
        <p:spPr>
          <a:xfrm>
            <a:off x="-178766" y="-146114"/>
            <a:ext cx="13518684" cy="1004582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30" name="スクリーンショット 2017-11-27 11.25.26.png" descr="スクリーンショット 2017-11-27 11.25.26.png"/>
          <p:cNvPicPr>
            <a:picLocks noChangeAspect="1"/>
          </p:cNvPicPr>
          <p:nvPr/>
        </p:nvPicPr>
        <p:blipFill>
          <a:blip r:embed="rId2">
            <a:extLst/>
          </a:blip>
          <a:srcRect l="68403" t="71269" r="7080" b="3394"/>
          <a:stretch>
            <a:fillRect/>
          </a:stretch>
        </p:blipFill>
        <p:spPr>
          <a:xfrm>
            <a:off x="-1148591" y="587137"/>
            <a:ext cx="14249976" cy="920425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33" name="グループ"/>
          <p:cNvGrpSpPr/>
          <p:nvPr/>
        </p:nvGrpSpPr>
        <p:grpSpPr>
          <a:xfrm>
            <a:off x="2526189" y="3292475"/>
            <a:ext cx="9863002" cy="4890703"/>
            <a:chOff x="0" y="0"/>
            <a:chExt cx="9863000" cy="4890701"/>
          </a:xfrm>
        </p:grpSpPr>
        <p:sp>
          <p:nvSpPr>
            <p:cNvPr id="131" name="最初は一番幸せそうな登場人物に自分を重ね幸せだと思ったが、視点を変えると同じ写真でも見え方が全く違った。"/>
            <p:cNvSpPr txBox="1"/>
            <p:nvPr/>
          </p:nvSpPr>
          <p:spPr>
            <a:xfrm>
              <a:off x="0" y="1201352"/>
              <a:ext cx="8709140" cy="36893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5100"/>
              </a:lvl1pPr>
            </a:lstStyle>
            <a:p>
              <a:r>
                <a:t>最初は一番幸せそうな登場人物に自分を重ね幸せだと思ったが、視点を変えると同じ写真でも見え方が全く違った。</a:t>
              </a:r>
            </a:p>
          </p:txBody>
        </p:sp>
        <p:sp>
          <p:nvSpPr>
            <p:cNvPr id="132" name="自分以外の登場人物"/>
            <p:cNvSpPr txBox="1"/>
            <p:nvPr/>
          </p:nvSpPr>
          <p:spPr>
            <a:xfrm>
              <a:off x="1153860" y="0"/>
              <a:ext cx="8709141" cy="7556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5100"/>
              </a:lvl1pPr>
            </a:lstStyle>
            <a:p>
              <a:r>
                <a:t>自分以外の登場人物</a:t>
              </a:r>
            </a:p>
          </p:txBody>
        </p:sp>
      </p:grp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四角形"/>
          <p:cNvSpPr/>
          <p:nvPr/>
        </p:nvSpPr>
        <p:spPr>
          <a:xfrm>
            <a:off x="-178766" y="-146114"/>
            <a:ext cx="13518684" cy="1004582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36" name="スクリーンショット 2017-11-27 11.25.26.png" descr="スクリーンショット 2017-11-27 11.25.26.png"/>
          <p:cNvPicPr>
            <a:picLocks noChangeAspect="1"/>
          </p:cNvPicPr>
          <p:nvPr/>
        </p:nvPicPr>
        <p:blipFill>
          <a:blip r:embed="rId2">
            <a:extLst/>
          </a:blip>
          <a:srcRect l="68403" t="71269" r="7080" b="3394"/>
          <a:stretch>
            <a:fillRect/>
          </a:stretch>
        </p:blipFill>
        <p:spPr>
          <a:xfrm>
            <a:off x="-1148591" y="587137"/>
            <a:ext cx="14249976" cy="920425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39" name="グループ"/>
          <p:cNvGrpSpPr/>
          <p:nvPr/>
        </p:nvGrpSpPr>
        <p:grpSpPr>
          <a:xfrm>
            <a:off x="2222341" y="3292475"/>
            <a:ext cx="9338287" cy="4564713"/>
            <a:chOff x="-1" y="0"/>
            <a:chExt cx="9338286" cy="4564711"/>
          </a:xfrm>
        </p:grpSpPr>
        <p:sp>
          <p:nvSpPr>
            <p:cNvPr id="137" name="これまで「しあわせ」と信じて疑わなかった物語が、見る視点を変えるだけで「しあわせ」かどうかわからなくなって驚いた。"/>
            <p:cNvSpPr txBox="1"/>
            <p:nvPr/>
          </p:nvSpPr>
          <p:spPr>
            <a:xfrm>
              <a:off x="-1" y="1507465"/>
              <a:ext cx="9338286" cy="30572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4800"/>
              </a:lvl1pPr>
            </a:lstStyle>
            <a:p>
              <a:r>
                <a:t>これまで「しあわせ」と信じて疑わなかった物語が、見る視点を変えるだけで「しあわせ」かどうかわからなくなって驚いた。</a:t>
              </a:r>
            </a:p>
          </p:txBody>
        </p:sp>
        <p:sp>
          <p:nvSpPr>
            <p:cNvPr id="138" name="視点"/>
            <p:cNvSpPr txBox="1"/>
            <p:nvPr/>
          </p:nvSpPr>
          <p:spPr>
            <a:xfrm>
              <a:off x="1252335" y="0"/>
              <a:ext cx="1914853" cy="7556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5100"/>
              </a:lvl1pPr>
            </a:lstStyle>
            <a:p>
              <a:r>
                <a:t>視点</a:t>
              </a:r>
            </a:p>
          </p:txBody>
        </p:sp>
      </p:grp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僕のお父さんは桃太郎に殺されました.png" descr="僕のお父さんは桃太郎に殺されました.png"/>
          <p:cNvPicPr>
            <a:picLocks noChangeAspect="1"/>
          </p:cNvPicPr>
          <p:nvPr/>
        </p:nvPicPr>
        <p:blipFill>
          <a:blip r:embed="rId2">
            <a:extLst/>
          </a:blip>
          <a:srcRect l="1575" t="8439" r="1575" b="11768"/>
          <a:stretch>
            <a:fillRect/>
          </a:stretch>
        </p:blipFill>
        <p:spPr>
          <a:xfrm>
            <a:off x="1885396" y="-1"/>
            <a:ext cx="9233890" cy="8891446"/>
          </a:xfrm>
          <a:prstGeom prst="rect">
            <a:avLst/>
          </a:prstGeom>
          <a:ln w="12700">
            <a:miter lim="400000"/>
          </a:ln>
        </p:spPr>
      </p:pic>
      <p:sp>
        <p:nvSpPr>
          <p:cNvPr id="142" name="鬼太郎が鬼の子供"/>
          <p:cNvSpPr txBox="1">
            <a:spLocks noGrp="1"/>
          </p:cNvSpPr>
          <p:nvPr>
            <p:ph type="title" idx="4294967295"/>
          </p:nvPr>
        </p:nvSpPr>
        <p:spPr>
          <a:xfrm>
            <a:off x="4043358" y="8784266"/>
            <a:ext cx="4918084" cy="1128836"/>
          </a:xfrm>
          <a:prstGeom prst="rect">
            <a:avLst/>
          </a:prstGeom>
        </p:spPr>
        <p:txBody>
          <a:bodyPr/>
          <a:lstStyle>
            <a:lvl1pPr defTabSz="379729">
              <a:defRPr sz="4680"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鬼太郎が鬼の子供</a:t>
            </a:r>
          </a:p>
        </p:txBody>
      </p:sp>
      <p:sp>
        <p:nvSpPr>
          <p:cNvPr id="143" name="現在"/>
          <p:cNvSpPr txBox="1"/>
          <p:nvPr/>
        </p:nvSpPr>
        <p:spPr>
          <a:xfrm>
            <a:off x="8945558" y="-56418"/>
            <a:ext cx="2184111" cy="11288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lnSpcReduction="10000"/>
          </a:bodyPr>
          <a:lstStyle>
            <a:lvl1pPr>
              <a:defRPr sz="7200" cap="all">
                <a:solidFill>
                  <a:schemeClr val="accent5">
                    <a:hueOff val="-608019"/>
                    <a:satOff val="-16379"/>
                    <a:lumOff val="25127"/>
                  </a:schemeClr>
                </a:solidFill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現在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僕のお父さんは桃太郎に殺されました.png" descr="僕のお父さんは桃太郎に殺されました.png"/>
          <p:cNvPicPr>
            <a:picLocks noChangeAspect="1"/>
          </p:cNvPicPr>
          <p:nvPr/>
        </p:nvPicPr>
        <p:blipFill>
          <a:blip r:embed="rId2">
            <a:alphaModFix amt="27755"/>
            <a:extLst/>
          </a:blip>
          <a:srcRect t="8439" b="4031"/>
          <a:stretch>
            <a:fillRect/>
          </a:stretch>
        </p:blipFill>
        <p:spPr>
          <a:xfrm>
            <a:off x="1735137" y="0"/>
            <a:ext cx="9534407" cy="9753687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桃太郎が鬼のお父さんを…"/>
          <p:cNvSpPr txBox="1">
            <a:spLocks noGrp="1"/>
          </p:cNvSpPr>
          <p:nvPr>
            <p:ph type="title" idx="4294967295"/>
          </p:nvPr>
        </p:nvSpPr>
        <p:spPr>
          <a:xfrm>
            <a:off x="190515" y="3257550"/>
            <a:ext cx="12623770" cy="32385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0000"/>
              </a:lnSpc>
              <a:defRPr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rPr dirty="0"/>
              <a:t>桃太郎が鬼のお父さんを</a:t>
            </a:r>
          </a:p>
          <a:p>
            <a:pPr>
              <a:defRPr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pPr>
            <a:r>
              <a:rPr dirty="0"/>
              <a:t>殺害した！</a:t>
            </a:r>
          </a:p>
        </p:txBody>
      </p:sp>
      <p:sp>
        <p:nvSpPr>
          <p:cNvPr id="147" name="現在"/>
          <p:cNvSpPr txBox="1"/>
          <p:nvPr/>
        </p:nvSpPr>
        <p:spPr>
          <a:xfrm>
            <a:off x="8945558" y="-56418"/>
            <a:ext cx="2184111" cy="11288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lnSpcReduction="10000"/>
          </a:bodyPr>
          <a:lstStyle>
            <a:lvl1pPr>
              <a:defRPr sz="7200" cap="all">
                <a:solidFill>
                  <a:srgbClr val="5A5F5E"/>
                </a:solidFill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現在</a:t>
            </a:r>
          </a:p>
        </p:txBody>
      </p:sp>
      <p:grpSp>
        <p:nvGrpSpPr>
          <p:cNvPr id="150" name="グループ"/>
          <p:cNvGrpSpPr/>
          <p:nvPr/>
        </p:nvGrpSpPr>
        <p:grpSpPr>
          <a:xfrm>
            <a:off x="1760574" y="-56418"/>
            <a:ext cx="6771276" cy="1128836"/>
            <a:chOff x="0" y="0"/>
            <a:chExt cx="6771274" cy="1128835"/>
          </a:xfrm>
        </p:grpSpPr>
        <p:sp>
          <p:nvSpPr>
            <p:cNvPr id="148" name="過去"/>
            <p:cNvSpPr txBox="1"/>
            <p:nvPr/>
          </p:nvSpPr>
          <p:spPr>
            <a:xfrm>
              <a:off x="0" y="0"/>
              <a:ext cx="2862568" cy="11288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lnSpcReduction="10000"/>
            </a:bodyPr>
            <a:lstStyle>
              <a:lvl1pPr>
                <a:defRPr sz="7200" cap="all">
                  <a:solidFill>
                    <a:schemeClr val="accent5">
                      <a:hueOff val="-608019"/>
                      <a:satOff val="-16379"/>
                      <a:lumOff val="25127"/>
                    </a:schemeClr>
                  </a:solidFill>
                  <a:latin typeface="ヒラギノ明朝 Pro W6"/>
                  <a:ea typeface="ヒラギノ明朝 Pro W6"/>
                  <a:cs typeface="ヒラギノ明朝 Pro W6"/>
                  <a:sym typeface="ヒラギノ明朝 Pro W6"/>
                </a:defRPr>
              </a:lvl1pPr>
            </a:lstStyle>
            <a:p>
              <a:r>
                <a:t>過去</a:t>
              </a:r>
            </a:p>
          </p:txBody>
        </p:sp>
        <p:sp>
          <p:nvSpPr>
            <p:cNvPr id="149" name="線"/>
            <p:cNvSpPr/>
            <p:nvPr/>
          </p:nvSpPr>
          <p:spPr>
            <a:xfrm flipH="1" flipV="1">
              <a:off x="2712375" y="564417"/>
              <a:ext cx="4058900" cy="1"/>
            </a:xfrm>
            <a:prstGeom prst="line">
              <a:avLst/>
            </a:prstGeom>
            <a:noFill/>
            <a:ln w="63500" cap="flat">
              <a:solidFill>
                <a:schemeClr val="accent5">
                  <a:hueOff val="-608019"/>
                  <a:satOff val="-16379"/>
                  <a:lumOff val="25127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四角形"/>
          <p:cNvSpPr/>
          <p:nvPr/>
        </p:nvSpPr>
        <p:spPr>
          <a:xfrm>
            <a:off x="-178766" y="-146114"/>
            <a:ext cx="13518684" cy="1004582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53" name="o0320020812927362929.jpg" descr="o032002081292736292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39652" y="1678309"/>
            <a:ext cx="7881847" cy="5123201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タイムマシーン"/>
          <p:cNvSpPr txBox="1">
            <a:spLocks noGrp="1"/>
          </p:cNvSpPr>
          <p:nvPr>
            <p:ph type="ctrTitle"/>
          </p:nvPr>
        </p:nvSpPr>
        <p:spPr>
          <a:xfrm>
            <a:off x="667162" y="6233790"/>
            <a:ext cx="11670476" cy="3238501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80000"/>
              </a:lnSpc>
              <a:defRPr>
                <a:latin typeface="ヒラギノ明朝 Pro W6"/>
                <a:ea typeface="ヒラギノ明朝 Pro W6"/>
                <a:cs typeface="ヒラギノ明朝 Pro W6"/>
                <a:sym typeface="ヒラギノ明朝 Pro W6"/>
              </a:defRPr>
            </a:lvl1pPr>
          </a:lstStyle>
          <a:p>
            <a:r>
              <a:t>タイムマシーン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doors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Showroom">
  <a:themeElements>
    <a:clrScheme name="Showroom">
      <a:dk1>
        <a:srgbClr val="535353"/>
      </a:dk1>
      <a:lt1>
        <a:srgbClr val="340053"/>
      </a:lt1>
      <a:dk2>
        <a:srgbClr val="5A5F5E"/>
      </a:dk2>
      <a:lt2>
        <a:srgbClr val="B4B4B4"/>
      </a:lt2>
      <a:accent1>
        <a:srgbClr val="78AAB3"/>
      </a:accent1>
      <a:accent2>
        <a:srgbClr val="9A9671"/>
      </a:accent2>
      <a:accent3>
        <a:srgbClr val="D9971A"/>
      </a:accent3>
      <a:accent4>
        <a:srgbClr val="D7620E"/>
      </a:accent4>
      <a:accent5>
        <a:srgbClr val="A61702"/>
      </a:accent5>
      <a:accent6>
        <a:srgbClr val="606B7E"/>
      </a:accent6>
      <a:hlink>
        <a:srgbClr val="0000FF"/>
      </a:hlink>
      <a:folHlink>
        <a:srgbClr val="FF00FF"/>
      </a:folHlink>
    </a:clrScheme>
    <a:fontScheme name="Showroom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Showro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8785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A5F5E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Showroom">
  <a:themeElements>
    <a:clrScheme name="Showroom">
      <a:dk1>
        <a:srgbClr val="000000"/>
      </a:dk1>
      <a:lt1>
        <a:srgbClr val="FFFFFF"/>
      </a:lt1>
      <a:dk2>
        <a:srgbClr val="5A5F5E"/>
      </a:dk2>
      <a:lt2>
        <a:srgbClr val="B4B4B4"/>
      </a:lt2>
      <a:accent1>
        <a:srgbClr val="78AAB3"/>
      </a:accent1>
      <a:accent2>
        <a:srgbClr val="9A9671"/>
      </a:accent2>
      <a:accent3>
        <a:srgbClr val="D9971A"/>
      </a:accent3>
      <a:accent4>
        <a:srgbClr val="D7620E"/>
      </a:accent4>
      <a:accent5>
        <a:srgbClr val="A61702"/>
      </a:accent5>
      <a:accent6>
        <a:srgbClr val="606B7E"/>
      </a:accent6>
      <a:hlink>
        <a:srgbClr val="0000FF"/>
      </a:hlink>
      <a:folHlink>
        <a:srgbClr val="FF00FF"/>
      </a:folHlink>
    </a:clrScheme>
    <a:fontScheme name="Showroom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Showro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8785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A5F5E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</Words>
  <Application>Microsoft Macintosh PowerPoint</Application>
  <PresentationFormat>ユーザー設定</PresentationFormat>
  <Paragraphs>66</Paragraphs>
  <Slides>33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33</vt:i4>
      </vt:variant>
    </vt:vector>
  </HeadingPairs>
  <TitlesOfParts>
    <vt:vector size="38" baseType="lpstr">
      <vt:lpstr>Gill Sans</vt:lpstr>
      <vt:lpstr>Gill Sans Light</vt:lpstr>
      <vt:lpstr>Helvetica Neue</vt:lpstr>
      <vt:lpstr>ヒラギノ明朝 Pro W6</vt:lpstr>
      <vt:lpstr>Showroom</vt:lpstr>
      <vt:lpstr>PowerPoint プレゼンテーション</vt:lpstr>
      <vt:lpstr>桃太郎を通して 「しあわせ」 とは何なのか考えよう。</vt:lpstr>
      <vt:lpstr>設定１：鬼太郎が鬼の子供 設定２：鬼太郎が鬼の幼少期</vt:lpstr>
      <vt:lpstr>OPPシートより</vt:lpstr>
      <vt:lpstr>PowerPoint プレゼンテーション</vt:lpstr>
      <vt:lpstr>PowerPoint プレゼンテーション</vt:lpstr>
      <vt:lpstr>鬼太郎が鬼の子供</vt:lpstr>
      <vt:lpstr>桃太郎が鬼のお父さんを 殺害した！</vt:lpstr>
      <vt:lpstr>タイムマシーン</vt:lpstr>
      <vt:lpstr>昔話、桃太郎の中でタイムマシーンを使って、過去に戻って、桃太郎の行動を変えさせることができたら？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悲劇を食い止めることが できる！</vt:lpstr>
      <vt:lpstr>しかし、昔話、桃太郎の世界では、 ある選択肢 を選び続けた結果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悲劇の結末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自分の人生を振り返ってください。</vt:lpstr>
      <vt:lpstr>OPPシート書きます！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Kunihiko TANIMOTO</cp:lastModifiedBy>
  <cp:revision>1</cp:revision>
  <dcterms:modified xsi:type="dcterms:W3CDTF">2018-02-17T00:00:05Z</dcterms:modified>
</cp:coreProperties>
</file>